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1691" r:id="rId5"/>
    <p:sldId id="1702" r:id="rId6"/>
    <p:sldId id="1703" r:id="rId7"/>
    <p:sldId id="401" r:id="rId8"/>
    <p:sldId id="1705" r:id="rId9"/>
    <p:sldId id="497" r:id="rId10"/>
    <p:sldId id="1701" r:id="rId11"/>
    <p:sldId id="490" r:id="rId12"/>
    <p:sldId id="265" r:id="rId13"/>
    <p:sldId id="498" r:id="rId14"/>
    <p:sldId id="271" r:id="rId15"/>
    <p:sldId id="483" r:id="rId16"/>
    <p:sldId id="482" r:id="rId17"/>
    <p:sldId id="280" r:id="rId18"/>
    <p:sldId id="505" r:id="rId19"/>
    <p:sldId id="1704" r:id="rId20"/>
    <p:sldId id="469" r:id="rId21"/>
    <p:sldId id="273" r:id="rId22"/>
    <p:sldId id="454" r:id="rId23"/>
    <p:sldId id="269" r:id="rId24"/>
    <p:sldId id="420" r:id="rId25"/>
    <p:sldId id="16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2362" autoAdjust="0"/>
  </p:normalViewPr>
  <p:slideViewPr>
    <p:cSldViewPr snapToGrid="0">
      <p:cViewPr varScale="1">
        <p:scale>
          <a:sx n="79" d="100"/>
          <a:sy n="79" d="100"/>
        </p:scale>
        <p:origin x="979"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ason" userId="85dc892b-af48-4d44-9ce1-d51236138499" providerId="ADAL" clId="{A59D642C-3DC6-4CD7-BEDD-A67D4A1E25C3}"/>
    <pc:docChg chg="custSel modSld">
      <pc:chgData name="Jim Mason" userId="85dc892b-af48-4d44-9ce1-d51236138499" providerId="ADAL" clId="{A59D642C-3DC6-4CD7-BEDD-A67D4A1E25C3}" dt="2021-08-02T19:29:57.003" v="6" actId="20577"/>
      <pc:docMkLst>
        <pc:docMk/>
      </pc:docMkLst>
      <pc:sldChg chg="modSp mod">
        <pc:chgData name="Jim Mason" userId="85dc892b-af48-4d44-9ce1-d51236138499" providerId="ADAL" clId="{A59D642C-3DC6-4CD7-BEDD-A67D4A1E25C3}" dt="2021-08-02T19:29:57.003" v="6" actId="20577"/>
        <pc:sldMkLst>
          <pc:docMk/>
          <pc:sldMk cId="3727793801" sldId="454"/>
        </pc:sldMkLst>
        <pc:spChg chg="mod">
          <ac:chgData name="Jim Mason" userId="85dc892b-af48-4d44-9ce1-d51236138499" providerId="ADAL" clId="{A59D642C-3DC6-4CD7-BEDD-A67D4A1E25C3}" dt="2021-08-02T19:29:57.003" v="6" actId="20577"/>
          <ac:spMkLst>
            <pc:docMk/>
            <pc:sldMk cId="3727793801" sldId="454"/>
            <ac:spMk id="6" creationId="{C8BDE2DF-03BA-4CDB-991C-6996575D30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B9FB2-17A1-49CC-A54B-8087E1831851}" type="datetimeFigureOut">
              <a:rPr lang="en-US" smtClean="0"/>
              <a:t>8/2/2021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3ACBA-7193-48F5-98FB-7F56D33FBCB5}" type="slidenum">
              <a:rPr lang="en-US" smtClean="0"/>
              <a:t>‹#›</a:t>
            </a:fld>
            <a:endParaRPr lang="en-US"/>
          </a:p>
        </p:txBody>
      </p:sp>
    </p:spTree>
    <p:extLst>
      <p:ext uri="{BB962C8B-B14F-4D97-AF65-F5344CB8AC3E}">
        <p14:creationId xmlns:p14="http://schemas.microsoft.com/office/powerpoint/2010/main" val="48570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Option 2</a:t>
            </a:r>
          </a:p>
        </p:txBody>
      </p:sp>
      <p:sp>
        <p:nvSpPr>
          <p:cNvPr id="4" name="Slide Number Placeholder 3"/>
          <p:cNvSpPr>
            <a:spLocks noGrp="1"/>
          </p:cNvSpPr>
          <p:nvPr>
            <p:ph type="sldNum" sz="quarter" idx="5"/>
          </p:nvPr>
        </p:nvSpPr>
        <p:spPr/>
        <p:txBody>
          <a:bodyPr/>
          <a:lstStyle/>
          <a:p>
            <a:fld id="{09B3ACBA-7193-48F5-98FB-7F56D33FBCB5}" type="slidenum">
              <a:rPr lang="en-US" smtClean="0"/>
              <a:t>1</a:t>
            </a:fld>
            <a:endParaRPr lang="en-US" dirty="0"/>
          </a:p>
        </p:txBody>
      </p:sp>
    </p:spTree>
    <p:extLst>
      <p:ext uri="{BB962C8B-B14F-4D97-AF65-F5344CB8AC3E}">
        <p14:creationId xmlns:p14="http://schemas.microsoft.com/office/powerpoint/2010/main" val="2760839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13</a:t>
            </a:fld>
            <a:endParaRPr lang="en-US" dirty="0"/>
          </a:p>
        </p:txBody>
      </p:sp>
    </p:spTree>
    <p:extLst>
      <p:ext uri="{BB962C8B-B14F-4D97-AF65-F5344CB8AC3E}">
        <p14:creationId xmlns:p14="http://schemas.microsoft.com/office/powerpoint/2010/main" val="2547253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17</a:t>
            </a:fld>
            <a:endParaRPr lang="en-US" dirty="0"/>
          </a:p>
        </p:txBody>
      </p:sp>
    </p:spTree>
    <p:extLst>
      <p:ext uri="{BB962C8B-B14F-4D97-AF65-F5344CB8AC3E}">
        <p14:creationId xmlns:p14="http://schemas.microsoft.com/office/powerpoint/2010/main" val="211912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19</a:t>
            </a:fld>
            <a:endParaRPr lang="en-US" dirty="0"/>
          </a:p>
        </p:txBody>
      </p:sp>
    </p:spTree>
    <p:extLst>
      <p:ext uri="{BB962C8B-B14F-4D97-AF65-F5344CB8AC3E}">
        <p14:creationId xmlns:p14="http://schemas.microsoft.com/office/powerpoint/2010/main" val="913804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fld id="{CA5D3BF3-D352-46FC-8343-31F56E6730EA}" type="slidenum">
              <a:rPr lang="en-US" smtClean="0"/>
              <a:pPr/>
              <a:t>21</a:t>
            </a:fld>
            <a:endParaRPr lang="en-US" dirty="0"/>
          </a:p>
        </p:txBody>
      </p:sp>
    </p:spTree>
    <p:extLst>
      <p:ext uri="{BB962C8B-B14F-4D97-AF65-F5344CB8AC3E}">
        <p14:creationId xmlns:p14="http://schemas.microsoft.com/office/powerpoint/2010/main" val="1448139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22</a:t>
            </a:fld>
            <a:endParaRPr lang="en-US"/>
          </a:p>
        </p:txBody>
      </p:sp>
    </p:spTree>
    <p:extLst>
      <p:ext uri="{BB962C8B-B14F-4D97-AF65-F5344CB8AC3E}">
        <p14:creationId xmlns:p14="http://schemas.microsoft.com/office/powerpoint/2010/main" val="2925173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3</a:t>
            </a:fld>
            <a:endParaRPr lang="en-US" dirty="0"/>
          </a:p>
        </p:txBody>
      </p:sp>
    </p:spTree>
    <p:extLst>
      <p:ext uri="{BB962C8B-B14F-4D97-AF65-F5344CB8AC3E}">
        <p14:creationId xmlns:p14="http://schemas.microsoft.com/office/powerpoint/2010/main" val="406777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4</a:t>
            </a:fld>
            <a:endParaRPr lang="en-US" dirty="0"/>
          </a:p>
        </p:txBody>
      </p:sp>
    </p:spTree>
    <p:extLst>
      <p:ext uri="{BB962C8B-B14F-4D97-AF65-F5344CB8AC3E}">
        <p14:creationId xmlns:p14="http://schemas.microsoft.com/office/powerpoint/2010/main" val="128418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5</a:t>
            </a:fld>
            <a:endParaRPr lang="en-US" dirty="0"/>
          </a:p>
        </p:txBody>
      </p:sp>
    </p:spTree>
    <p:extLst>
      <p:ext uri="{BB962C8B-B14F-4D97-AF65-F5344CB8AC3E}">
        <p14:creationId xmlns:p14="http://schemas.microsoft.com/office/powerpoint/2010/main" val="1465059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6</a:t>
            </a:fld>
            <a:endParaRPr lang="en-US" dirty="0"/>
          </a:p>
        </p:txBody>
      </p:sp>
    </p:spTree>
    <p:extLst>
      <p:ext uri="{BB962C8B-B14F-4D97-AF65-F5344CB8AC3E}">
        <p14:creationId xmlns:p14="http://schemas.microsoft.com/office/powerpoint/2010/main" val="3352079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7</a:t>
            </a:fld>
            <a:endParaRPr lang="en-US" dirty="0"/>
          </a:p>
        </p:txBody>
      </p:sp>
    </p:spTree>
    <p:extLst>
      <p:ext uri="{BB962C8B-B14F-4D97-AF65-F5344CB8AC3E}">
        <p14:creationId xmlns:p14="http://schemas.microsoft.com/office/powerpoint/2010/main" val="1116147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8</a:t>
            </a:fld>
            <a:endParaRPr lang="en-US" dirty="0"/>
          </a:p>
        </p:txBody>
      </p:sp>
    </p:spTree>
    <p:extLst>
      <p:ext uri="{BB962C8B-B14F-4D97-AF65-F5344CB8AC3E}">
        <p14:creationId xmlns:p14="http://schemas.microsoft.com/office/powerpoint/2010/main" val="3703994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11</a:t>
            </a:fld>
            <a:endParaRPr lang="en-US" dirty="0"/>
          </a:p>
        </p:txBody>
      </p:sp>
    </p:spTree>
    <p:extLst>
      <p:ext uri="{BB962C8B-B14F-4D97-AF65-F5344CB8AC3E}">
        <p14:creationId xmlns:p14="http://schemas.microsoft.com/office/powerpoint/2010/main" val="149841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12</a:t>
            </a:fld>
            <a:endParaRPr lang="en-US" dirty="0"/>
          </a:p>
        </p:txBody>
      </p:sp>
    </p:spTree>
    <p:extLst>
      <p:ext uri="{BB962C8B-B14F-4D97-AF65-F5344CB8AC3E}">
        <p14:creationId xmlns:p14="http://schemas.microsoft.com/office/powerpoint/2010/main" val="1606800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CBB3-A6E4-41D9-B129-F536591880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A9CD23-F904-44BC-9B88-C91E0302DF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C7889F-96DB-435C-B4FE-23CE6CF812F1}"/>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5FE0528F-CFC2-4BDF-A57F-41328FD9D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AB2CA-112D-4281-BAA8-26E4A2D7C7B0}"/>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4171457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EE83-47BF-407E-8DC3-AC697D437B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44C452-0D16-4BCA-B502-EE17B128DA7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ED40D-B6EC-4EAB-AA4F-EF9C9DDFCDA3}"/>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32FF9E3C-3BA3-4246-B374-777DE4E6A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FC266-4146-49AF-9AE0-90AF84158FA6}"/>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119957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606DA-4BAD-4965-8A09-6DA8692F08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137AF1-FBC1-45B2-9169-A3CD570280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1DFE4-690C-4C9D-9DED-C71E3C034B1A}"/>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0A7DF5CB-711D-4C30-AA75-7F6F33625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BFC50-2F51-488A-AD74-0581A091C7E8}"/>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334143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CDDB-0C66-40BB-A861-116752279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9C3AB7-73F1-46A1-926B-0EB26840895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1B156-6562-44F2-8ACF-DCACFBE3E51A}"/>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74053A0A-0DC6-4FDF-8F42-0ED0253EC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C380D-3DAF-4DAF-BAF6-FC4570A94462}"/>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421818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6E5-F2C3-49EC-AB71-0F6046731D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92A305-FA63-475A-82AB-6293F9B502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4B0263-B2E1-4268-8766-59DAB0155AFD}"/>
              </a:ext>
            </a:extLst>
          </p:cNvPr>
          <p:cNvSpPr>
            <a:spLocks noGrp="1"/>
          </p:cNvSpPr>
          <p:nvPr>
            <p:ph type="dt" sz="half" idx="10"/>
          </p:nvPr>
        </p:nvSpPr>
        <p:spPr/>
        <p:txBody>
          <a:bodyPr/>
          <a:lstStyle/>
          <a:p>
            <a:r>
              <a:rPr lang="en-US"/>
              <a:t>10/22/2019</a:t>
            </a:r>
          </a:p>
        </p:txBody>
      </p:sp>
      <p:sp>
        <p:nvSpPr>
          <p:cNvPr id="5" name="Footer Placeholder 4">
            <a:extLst>
              <a:ext uri="{FF2B5EF4-FFF2-40B4-BE49-F238E27FC236}">
                <a16:creationId xmlns:a16="http://schemas.microsoft.com/office/drawing/2014/main" id="{8A9546CA-A6A1-41E0-9F4A-7A468299A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85C46-24C6-4160-8276-D895E96E570C}"/>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48308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6604-FE39-4791-AB16-829DE44B51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A61DCB-D52D-4CFC-8555-AACD36DC381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8B3EB-C42E-4743-BA7D-89BF05AB17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7BB286-B120-4A59-8950-CE543DBBC4FA}"/>
              </a:ext>
            </a:extLst>
          </p:cNvPr>
          <p:cNvSpPr>
            <a:spLocks noGrp="1"/>
          </p:cNvSpPr>
          <p:nvPr>
            <p:ph type="dt" sz="half" idx="10"/>
          </p:nvPr>
        </p:nvSpPr>
        <p:spPr/>
        <p:txBody>
          <a:bodyPr/>
          <a:lstStyle/>
          <a:p>
            <a:r>
              <a:rPr lang="en-US"/>
              <a:t>10/22/2019</a:t>
            </a:r>
          </a:p>
        </p:txBody>
      </p:sp>
      <p:sp>
        <p:nvSpPr>
          <p:cNvPr id="6" name="Footer Placeholder 5">
            <a:extLst>
              <a:ext uri="{FF2B5EF4-FFF2-40B4-BE49-F238E27FC236}">
                <a16:creationId xmlns:a16="http://schemas.microsoft.com/office/drawing/2014/main" id="{D23C4902-2A9E-4AA3-A043-442BC7F8E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32FEB-8A04-436F-948B-400A60025504}"/>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70620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F04D-78F4-4D2E-A1AE-40F39598393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E5A0C32-AE2A-4C45-AABA-6586D447C0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1B6942-8D77-4E93-807A-87F11D0106B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368E5-212A-48F2-9E8D-5D32E763CF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71AADB-E33D-4FA0-BAD2-C9261687F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080203-E0B2-4A4E-BF09-64C01749B549}"/>
              </a:ext>
            </a:extLst>
          </p:cNvPr>
          <p:cNvSpPr>
            <a:spLocks noGrp="1"/>
          </p:cNvSpPr>
          <p:nvPr>
            <p:ph type="dt" sz="half" idx="10"/>
          </p:nvPr>
        </p:nvSpPr>
        <p:spPr/>
        <p:txBody>
          <a:bodyPr/>
          <a:lstStyle/>
          <a:p>
            <a:r>
              <a:rPr lang="en-US"/>
              <a:t>10/22/2019</a:t>
            </a:r>
          </a:p>
        </p:txBody>
      </p:sp>
      <p:sp>
        <p:nvSpPr>
          <p:cNvPr id="8" name="Footer Placeholder 7">
            <a:extLst>
              <a:ext uri="{FF2B5EF4-FFF2-40B4-BE49-F238E27FC236}">
                <a16:creationId xmlns:a16="http://schemas.microsoft.com/office/drawing/2014/main" id="{7C986982-2057-4D9A-919A-0DEF0CDF30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EB7C58-170B-47D0-A916-B732FF2EAB01}"/>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9415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D601-6434-4090-A364-A3A054E0C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B413160-73C0-42DC-BE16-ED0566795836}"/>
              </a:ext>
            </a:extLst>
          </p:cNvPr>
          <p:cNvSpPr>
            <a:spLocks noGrp="1"/>
          </p:cNvSpPr>
          <p:nvPr>
            <p:ph type="dt" sz="half" idx="10"/>
          </p:nvPr>
        </p:nvSpPr>
        <p:spPr/>
        <p:txBody>
          <a:bodyPr/>
          <a:lstStyle/>
          <a:p>
            <a:r>
              <a:rPr lang="en-US"/>
              <a:t>10/22/2019</a:t>
            </a:r>
          </a:p>
        </p:txBody>
      </p:sp>
      <p:sp>
        <p:nvSpPr>
          <p:cNvPr id="4" name="Footer Placeholder 3">
            <a:extLst>
              <a:ext uri="{FF2B5EF4-FFF2-40B4-BE49-F238E27FC236}">
                <a16:creationId xmlns:a16="http://schemas.microsoft.com/office/drawing/2014/main" id="{AE4481FE-915C-4931-B462-3377FE2C87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0187DC-8D67-4EC5-85E7-F75C85E3B8F3}"/>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364662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D1CCC-0674-4C53-BCBB-34B1F4D0F61D}"/>
              </a:ext>
            </a:extLst>
          </p:cNvPr>
          <p:cNvSpPr>
            <a:spLocks noGrp="1"/>
          </p:cNvSpPr>
          <p:nvPr>
            <p:ph type="dt" sz="half" idx="10"/>
          </p:nvPr>
        </p:nvSpPr>
        <p:spPr/>
        <p:txBody>
          <a:bodyPr/>
          <a:lstStyle/>
          <a:p>
            <a:r>
              <a:rPr lang="en-US"/>
              <a:t>10/22/2019</a:t>
            </a:r>
          </a:p>
        </p:txBody>
      </p:sp>
      <p:sp>
        <p:nvSpPr>
          <p:cNvPr id="3" name="Footer Placeholder 2">
            <a:extLst>
              <a:ext uri="{FF2B5EF4-FFF2-40B4-BE49-F238E27FC236}">
                <a16:creationId xmlns:a16="http://schemas.microsoft.com/office/drawing/2014/main" id="{BC52F614-F42B-4EFA-8CA8-10787332D6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04709-ED46-4456-BA1C-64BBBC4FAFC1}"/>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370371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5C75-4049-4F7D-9F39-31A8375A6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001F4E-98A5-4E4C-BC84-01ABCE016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F14C1E-F37B-43AD-94A6-3828306CE2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6EB77-CC6E-4EFD-81A9-FBCC8423E6A6}"/>
              </a:ext>
            </a:extLst>
          </p:cNvPr>
          <p:cNvSpPr>
            <a:spLocks noGrp="1"/>
          </p:cNvSpPr>
          <p:nvPr>
            <p:ph type="dt" sz="half" idx="10"/>
          </p:nvPr>
        </p:nvSpPr>
        <p:spPr/>
        <p:txBody>
          <a:bodyPr/>
          <a:lstStyle/>
          <a:p>
            <a:r>
              <a:rPr lang="en-US"/>
              <a:t>10/22/2019</a:t>
            </a:r>
          </a:p>
        </p:txBody>
      </p:sp>
      <p:sp>
        <p:nvSpPr>
          <p:cNvPr id="6" name="Footer Placeholder 5">
            <a:extLst>
              <a:ext uri="{FF2B5EF4-FFF2-40B4-BE49-F238E27FC236}">
                <a16:creationId xmlns:a16="http://schemas.microsoft.com/office/drawing/2014/main" id="{AF719FA1-898B-4711-9DB6-417E1A592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84E04-7258-49EE-A2A5-81A0641CFF00}"/>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238940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AD4E-BB0A-4886-A92E-1B94101C8E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352B7-5365-4C79-AF8C-2A779653E4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2556F1-0A3B-4963-983C-71B0438483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6173B-9FD2-494B-B5AA-632B173AD7D4}"/>
              </a:ext>
            </a:extLst>
          </p:cNvPr>
          <p:cNvSpPr>
            <a:spLocks noGrp="1"/>
          </p:cNvSpPr>
          <p:nvPr>
            <p:ph type="dt" sz="half" idx="10"/>
          </p:nvPr>
        </p:nvSpPr>
        <p:spPr/>
        <p:txBody>
          <a:bodyPr/>
          <a:lstStyle/>
          <a:p>
            <a:r>
              <a:rPr lang="en-US"/>
              <a:t>10/22/2019</a:t>
            </a:r>
          </a:p>
        </p:txBody>
      </p:sp>
      <p:sp>
        <p:nvSpPr>
          <p:cNvPr id="6" name="Footer Placeholder 5">
            <a:extLst>
              <a:ext uri="{FF2B5EF4-FFF2-40B4-BE49-F238E27FC236}">
                <a16:creationId xmlns:a16="http://schemas.microsoft.com/office/drawing/2014/main" id="{99AACA5C-58E4-47F5-ABDD-4E5AB9A83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E3ADB-48DE-4118-A3CA-315E7F4871DA}"/>
              </a:ext>
            </a:extLst>
          </p:cNvPr>
          <p:cNvSpPr>
            <a:spLocks noGrp="1"/>
          </p:cNvSpPr>
          <p:nvPr>
            <p:ph type="sldNum" sz="quarter" idx="12"/>
          </p:nvPr>
        </p:nvSpPr>
        <p:spPr/>
        <p:txBody>
          <a:bodyPr/>
          <a:lstStyle/>
          <a:p>
            <a:fld id="{D8DB6007-5DE9-4C65-92A0-1A2561259B6C}" type="slidenum">
              <a:rPr lang="en-US" smtClean="0"/>
              <a:t>‹#›</a:t>
            </a:fld>
            <a:endParaRPr lang="en-US"/>
          </a:p>
        </p:txBody>
      </p:sp>
    </p:spTree>
    <p:extLst>
      <p:ext uri="{BB962C8B-B14F-4D97-AF65-F5344CB8AC3E}">
        <p14:creationId xmlns:p14="http://schemas.microsoft.com/office/powerpoint/2010/main" val="175640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3837A6-82CE-4F25-9917-DDB97AAA51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10/22/2019</a:t>
            </a:r>
          </a:p>
        </p:txBody>
      </p:sp>
      <p:sp>
        <p:nvSpPr>
          <p:cNvPr id="5" name="Footer Placeholder 4">
            <a:extLst>
              <a:ext uri="{FF2B5EF4-FFF2-40B4-BE49-F238E27FC236}">
                <a16:creationId xmlns:a16="http://schemas.microsoft.com/office/drawing/2014/main" id="{E46A5C2B-3DFA-49C7-9F3F-14A4219D76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1AD110-708C-4C83-A9CE-FD73A94E0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B6007-5DE9-4C65-92A0-1A2561259B6C}" type="slidenum">
              <a:rPr lang="en-US" smtClean="0"/>
              <a:t>‹#›</a:t>
            </a:fld>
            <a:endParaRPr lang="en-US"/>
          </a:p>
        </p:txBody>
      </p:sp>
    </p:spTree>
    <p:extLst>
      <p:ext uri="{BB962C8B-B14F-4D97-AF65-F5344CB8AC3E}">
        <p14:creationId xmlns:p14="http://schemas.microsoft.com/office/powerpoint/2010/main" val="1961903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mailto:popcornkernel@gmail.com"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mailto:Support@trails-end.com" TargetMode="External"/><Relationship Id="rId5" Type="http://schemas.openxmlformats.org/officeDocument/2006/relationships/hyperlink" Target="http://www.trails-end.com/" TargetMode="External"/><Relationship Id="rId4" Type="http://schemas.openxmlformats.org/officeDocument/2006/relationships/hyperlink" Target="mailto:Lisakernel@gmail.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16B33A3-3546-460F-A874-E7C3B1D98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407167D-CE3B-4F86-BB97-20F9374ED6EC}"/>
              </a:ext>
            </a:extLst>
          </p:cNvPr>
          <p:cNvSpPr txBox="1"/>
          <p:nvPr/>
        </p:nvSpPr>
        <p:spPr>
          <a:xfrm>
            <a:off x="149088" y="1993249"/>
            <a:ext cx="5849257" cy="4601028"/>
          </a:xfrm>
          <a:prstGeom prst="rect">
            <a:avLst/>
          </a:prstGeom>
          <a:noFill/>
        </p:spPr>
        <p:txBody>
          <a:bodyPr wrap="square" rtlCol="0">
            <a:noAutofit/>
          </a:bodyPr>
          <a:lstStyle/>
          <a:p>
            <a:pPr algn="ctr"/>
            <a:r>
              <a:rPr lang="en-US" sz="4800" b="1" dirty="0">
                <a:solidFill>
                  <a:schemeClr val="bg1"/>
                </a:solidFill>
              </a:rPr>
              <a:t>Unit</a:t>
            </a:r>
            <a:br>
              <a:rPr lang="en-US" sz="4800" b="1" dirty="0">
                <a:solidFill>
                  <a:schemeClr val="bg1"/>
                </a:solidFill>
              </a:rPr>
            </a:br>
            <a:br>
              <a:rPr lang="en-US" sz="4800" b="1" dirty="0">
                <a:solidFill>
                  <a:schemeClr val="bg1"/>
                </a:solidFill>
              </a:rPr>
            </a:br>
            <a:r>
              <a:rPr lang="en-US" sz="3600" b="1" dirty="0">
                <a:solidFill>
                  <a:schemeClr val="bg1"/>
                </a:solidFill>
              </a:rPr>
              <a:t>City, State</a:t>
            </a:r>
          </a:p>
          <a:p>
            <a:pPr algn="ctr"/>
            <a:r>
              <a:rPr lang="en-US" sz="3600" b="1" dirty="0">
                <a:solidFill>
                  <a:schemeClr val="bg1"/>
                </a:solidFill>
              </a:rPr>
              <a:t>Month-Day, 2020</a:t>
            </a:r>
            <a:endParaRPr lang="en-US" sz="4800" b="1" dirty="0">
              <a:solidFill>
                <a:schemeClr val="bg1"/>
              </a:solidFill>
            </a:endParaRPr>
          </a:p>
        </p:txBody>
      </p:sp>
    </p:spTree>
    <p:extLst>
      <p:ext uri="{BB962C8B-B14F-4D97-AF65-F5344CB8AC3E}">
        <p14:creationId xmlns:p14="http://schemas.microsoft.com/office/powerpoint/2010/main" val="406057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pplication&#10;&#10;Description automatically generated with low confidence">
            <a:extLst>
              <a:ext uri="{FF2B5EF4-FFF2-40B4-BE49-F238E27FC236}">
                <a16:creationId xmlns:a16="http://schemas.microsoft.com/office/drawing/2014/main" id="{0348F77E-7623-4D94-9830-112B1E96B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3" y="299763"/>
            <a:ext cx="6443148" cy="707579"/>
          </a:xfrm>
          <a:prstGeom prst="rect">
            <a:avLst/>
          </a:prstGeom>
          <a:noFill/>
        </p:spPr>
        <p:txBody>
          <a:bodyPr wrap="square" rtlCol="0" anchor="t">
            <a:noAutofit/>
          </a:bodyPr>
          <a:lstStyle/>
          <a:p>
            <a:pPr defTabSz="914377"/>
            <a:r>
              <a:rPr lang="en-US" sz="4400" b="1" dirty="0">
                <a:solidFill>
                  <a:prstClr val="white"/>
                </a:solidFill>
                <a:latin typeface="Arial"/>
                <a:cs typeface="Arial"/>
              </a:rPr>
              <a:t>ONLINE DIRECT</a:t>
            </a:r>
            <a:endParaRPr lang="en-US"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D1B3F31C-B510-4E65-9B93-C0E755A3878F}"/>
              </a:ext>
            </a:extLst>
          </p:cNvPr>
          <p:cNvSpPr/>
          <p:nvPr/>
        </p:nvSpPr>
        <p:spPr>
          <a:xfrm>
            <a:off x="-303596" y="1701801"/>
            <a:ext cx="7947269" cy="4462119"/>
          </a:xfrm>
          <a:prstGeom prst="rect">
            <a:avLst/>
          </a:prstGeom>
        </p:spPr>
        <p:txBody>
          <a:bodyPr wrap="square">
            <a:spAutoFit/>
          </a:bodyPr>
          <a:lstStyle/>
          <a:p>
            <a:pPr marL="914377" lvl="2" defTabSz="914377">
              <a:lnSpc>
                <a:spcPct val="107000"/>
              </a:lnSpc>
            </a:pPr>
            <a:r>
              <a:rPr lang="en-US" sz="2400" dirty="0">
                <a:solidFill>
                  <a:srgbClr val="EB2827"/>
                </a:solidFill>
                <a:latin typeface="Arial Black" panose="020B0A04020102020204" pitchFamily="34" charset="0"/>
                <a:cs typeface="Arial" panose="020B0604020202020204" pitchFamily="34" charset="0"/>
              </a:rPr>
              <a:t>Easiest &amp; SAFEST Way for Scouts to Sell</a:t>
            </a:r>
            <a:endParaRPr lang="en-US" sz="2400" dirty="0">
              <a:solidFill>
                <a:prstClr val="black"/>
              </a:solidFill>
              <a:latin typeface="Arial Black" panose="020B0A04020102020204" pitchFamily="34" charset="0"/>
              <a:ea typeface="Calibri" panose="020F0502020204030204" pitchFamily="34" charset="0"/>
              <a:cs typeface="Arial" panose="020B0604020202020204" pitchFamily="34" charset="0"/>
            </a:endParaRPr>
          </a:p>
          <a:p>
            <a:pPr marL="1200121" lvl="2" indent="-285744" defTabSz="914377">
              <a:lnSpc>
                <a:spcPct val="107000"/>
              </a:lnSpc>
              <a:buFont typeface="Arial" panose="020B0604020202020204" pitchFamily="34" charset="0"/>
              <a:buChar char="•"/>
            </a:pP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Scouts Earn </a:t>
            </a:r>
            <a:r>
              <a:rPr lang="en-US" sz="1867" b="1" i="1" dirty="0">
                <a:solidFill>
                  <a:prstClr val="black"/>
                </a:solidFill>
                <a:latin typeface="Arial" panose="020B0604020202020204" pitchFamily="34" charset="0"/>
                <a:ea typeface="Calibri" panose="020F0502020204030204" pitchFamily="34" charset="0"/>
                <a:cs typeface="Arial" panose="020B0604020202020204" pitchFamily="34" charset="0"/>
              </a:rPr>
              <a:t>MORE Points</a:t>
            </a: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 for TE Rewards</a:t>
            </a:r>
          </a:p>
          <a:p>
            <a:pPr marL="1200121" lvl="2" indent="-285744" defTabSz="914377">
              <a:lnSpc>
                <a:spcPct val="107000"/>
              </a:lnSpc>
              <a:buFont typeface="Arial" panose="020B0604020202020204" pitchFamily="34" charset="0"/>
              <a:buChar char="•"/>
            </a:pP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Average Customer Order: Over $65!</a:t>
            </a:r>
          </a:p>
          <a:p>
            <a:pPr marL="1200121" lvl="2" indent="-285744" defTabSz="914377">
              <a:lnSpc>
                <a:spcPct val="107000"/>
              </a:lnSpc>
              <a:buFont typeface="Arial" panose="020B0604020202020204" pitchFamily="34" charset="0"/>
              <a:buChar char="•"/>
            </a:pP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Online Direct is Available Year-Round</a:t>
            </a:r>
          </a:p>
          <a:p>
            <a:pPr marL="1200121" lvl="2" indent="-285744" defTabSz="914377">
              <a:lnSpc>
                <a:spcPct val="107000"/>
              </a:lnSpc>
              <a:buFont typeface="Arial" panose="020B0604020202020204" pitchFamily="34" charset="0"/>
              <a:buChar char="•"/>
            </a:pP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No Handling of Products or Cash for Scout or Unit</a:t>
            </a:r>
          </a:p>
          <a:p>
            <a:pPr marL="1200121" lvl="2" indent="-285744" defTabSz="914377">
              <a:lnSpc>
                <a:spcPct val="107000"/>
              </a:lnSpc>
              <a:buFont typeface="Arial" panose="020B0604020202020204" pitchFamily="34" charset="0"/>
              <a:buChar char="•"/>
            </a:pPr>
            <a:r>
              <a:rPr lang="en-US" sz="1867" b="1" dirty="0">
                <a:solidFill>
                  <a:prstClr val="black"/>
                </a:solidFill>
                <a:latin typeface="Arial" panose="020B0604020202020204" pitchFamily="34" charset="0"/>
                <a:ea typeface="Calibri" panose="020F0502020204030204" pitchFamily="34" charset="0"/>
                <a:cs typeface="Arial" panose="020B0604020202020204" pitchFamily="34" charset="0"/>
              </a:rPr>
              <a:t>New TE App Online Direct Features: </a:t>
            </a:r>
          </a:p>
          <a:p>
            <a:pPr marL="1657309" lvl="3" indent="-285744" defTabSz="914377">
              <a:lnSpc>
                <a:spcPct val="107000"/>
              </a:lnSpc>
              <a:buFont typeface="Arial" panose="020B0604020202020204" pitchFamily="34" charset="0"/>
              <a:buChar char="•"/>
            </a:pP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Take in-person Online Direct orders directly in the TE App </a:t>
            </a:r>
          </a:p>
          <a:p>
            <a:pPr marL="1657309" lvl="3" indent="-285744" defTabSz="914377">
              <a:lnSpc>
                <a:spcPct val="107000"/>
              </a:lnSpc>
              <a:buFont typeface="Arial" panose="020B0604020202020204" pitchFamily="34" charset="0"/>
              <a:buChar char="•"/>
            </a:pP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Text order to customer so they can complete the purchase on their phone</a:t>
            </a:r>
          </a:p>
          <a:p>
            <a:pPr marL="1657309" lvl="3" indent="-285744" defTabSz="914377">
              <a:lnSpc>
                <a:spcPct val="107000"/>
              </a:lnSpc>
              <a:buFont typeface="Arial" panose="020B0604020202020204" pitchFamily="34" charset="0"/>
              <a:buChar char="•"/>
            </a:pP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Monthly Gift to American Heroes: Fund your entire year with just 5 sales of $19+ monthly donations</a:t>
            </a:r>
          </a:p>
          <a:p>
            <a:pPr marL="1657309" lvl="3" indent="-285744" defTabSz="914377">
              <a:lnSpc>
                <a:spcPct val="107000"/>
              </a:lnSpc>
              <a:buFont typeface="Arial" panose="020B0604020202020204" pitchFamily="34" charset="0"/>
              <a:buChar char="•"/>
            </a:pP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Generate a QR code to share with your customers</a:t>
            </a:r>
          </a:p>
          <a:p>
            <a:pPr marL="1200109" lvl="2" indent="-285744" defTabSz="914377">
              <a:lnSpc>
                <a:spcPct val="107000"/>
              </a:lnSpc>
              <a:buFont typeface="Arial" panose="020B0604020202020204" pitchFamily="34" charset="0"/>
              <a:buChar char="•"/>
            </a:pPr>
            <a:r>
              <a:rPr lang="en-US" sz="1867" dirty="0">
                <a:solidFill>
                  <a:prstClr val="black"/>
                </a:solidFill>
                <a:latin typeface="Arial" panose="020B0604020202020204" pitchFamily="34" charset="0"/>
                <a:ea typeface="Calibri" panose="020F0502020204030204" pitchFamily="34" charset="0"/>
                <a:cs typeface="Arial" panose="020B0604020202020204" pitchFamily="34" charset="0"/>
              </a:rPr>
              <a:t>Keep an eye out for App notifications about challenges throughout the year to earn BONUS POINTS</a:t>
            </a:r>
          </a:p>
        </p:txBody>
      </p:sp>
      <p:sp>
        <p:nvSpPr>
          <p:cNvPr id="8" name="Slide Number Placeholder 9">
            <a:extLst>
              <a:ext uri="{FF2B5EF4-FFF2-40B4-BE49-F238E27FC236}">
                <a16:creationId xmlns:a16="http://schemas.microsoft.com/office/drawing/2014/main" id="{029801F6-E4CA-4B48-B6BE-79928143C757}"/>
              </a:ext>
            </a:extLst>
          </p:cNvPr>
          <p:cNvSpPr txBox="1">
            <a:spLocks/>
          </p:cNvSpPr>
          <p:nvPr/>
        </p:nvSpPr>
        <p:spPr>
          <a:xfrm>
            <a:off x="11480800" y="6248400"/>
            <a:ext cx="711200" cy="381000"/>
          </a:xfrm>
          <a:prstGeom prst="rect">
            <a:avLst/>
          </a:prstGeom>
        </p:spPr>
        <p:txBody>
          <a:bodyPr vert="horz" anchor="ctr" anchorCtr="0">
            <a:normAutofit/>
          </a:bodyPr>
          <a:lstStyle>
            <a:lvl1pPr marL="0" algn="ctr" rtl="0" eaLnBrk="1" latinLnBrk="0" hangingPunct="1">
              <a:defRPr kumimoji="0" sz="1400" b="1" kern="1200">
                <a:solidFill>
                  <a:schemeClr val="tx2"/>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fld id="{A3F7CB7D-F184-43C7-B6FD-03D728E1BBFF}" type="slidenum">
              <a:rPr lang="en-US" sz="1867">
                <a:solidFill>
                  <a:srgbClr val="464646"/>
                </a:solidFill>
                <a:latin typeface="Tw Cen MT"/>
              </a:rPr>
              <a:pPr/>
              <a:t>10</a:t>
            </a:fld>
            <a:endParaRPr lang="en-US" sz="1867" dirty="0">
              <a:solidFill>
                <a:srgbClr val="464646"/>
              </a:solidFill>
              <a:latin typeface="Tw Cen MT"/>
            </a:endParaRPr>
          </a:p>
        </p:txBody>
      </p:sp>
      <p:pic>
        <p:nvPicPr>
          <p:cNvPr id="10" name="Picture 9" descr="A picture containing text, screenshot, parking&#10;&#10;Description automatically generated">
            <a:extLst>
              <a:ext uri="{FF2B5EF4-FFF2-40B4-BE49-F238E27FC236}">
                <a16:creationId xmlns:a16="http://schemas.microsoft.com/office/drawing/2014/main" id="{C93F8F79-36F9-4000-AA22-680154CDF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729" y="1321325"/>
            <a:ext cx="3722373" cy="5602437"/>
          </a:xfrm>
          <a:prstGeom prst="rect">
            <a:avLst/>
          </a:prstGeom>
        </p:spPr>
      </p:pic>
    </p:spTree>
    <p:extLst>
      <p:ext uri="{BB962C8B-B14F-4D97-AF65-F5344CB8AC3E}">
        <p14:creationId xmlns:p14="http://schemas.microsoft.com/office/powerpoint/2010/main" val="1191601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pplication&#10;&#10;Description automatically generated with low confidence">
            <a:extLst>
              <a:ext uri="{FF2B5EF4-FFF2-40B4-BE49-F238E27FC236}">
                <a16:creationId xmlns:a16="http://schemas.microsoft.com/office/drawing/2014/main" id="{C9EB1167-CA38-40FF-B7A1-E1B41A2FD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3" y="299763"/>
            <a:ext cx="6443148" cy="707579"/>
          </a:xfrm>
          <a:prstGeom prst="rect">
            <a:avLst/>
          </a:prstGeom>
          <a:noFill/>
        </p:spPr>
        <p:txBody>
          <a:bodyPr wrap="square" rtlCol="0" anchor="t">
            <a:noAutofit/>
          </a:bodyPr>
          <a:lstStyle/>
          <a:p>
            <a:r>
              <a:rPr lang="en-US" sz="4400" b="1" dirty="0">
                <a:solidFill>
                  <a:schemeClr val="bg1"/>
                </a:solidFill>
                <a:latin typeface="Arial"/>
                <a:cs typeface="Arial"/>
              </a:rPr>
              <a:t>ONLINE DIRECT</a:t>
            </a:r>
            <a:endParaRPr lang="en-US" dirty="0"/>
          </a:p>
        </p:txBody>
      </p:sp>
      <p:pic>
        <p:nvPicPr>
          <p:cNvPr id="6" name="Picture 5">
            <a:extLst>
              <a:ext uri="{FF2B5EF4-FFF2-40B4-BE49-F238E27FC236}">
                <a16:creationId xmlns:a16="http://schemas.microsoft.com/office/drawing/2014/main" id="{A757D224-80B4-4B69-A030-BA7CFEA1A48B}"/>
              </a:ext>
            </a:extLst>
          </p:cNvPr>
          <p:cNvPicPr>
            <a:picLocks noChangeAspect="1"/>
          </p:cNvPicPr>
          <p:nvPr/>
        </p:nvPicPr>
        <p:blipFill>
          <a:blip r:embed="rId4"/>
          <a:stretch>
            <a:fillRect/>
          </a:stretch>
        </p:blipFill>
        <p:spPr>
          <a:xfrm>
            <a:off x="0" y="1536380"/>
            <a:ext cx="12192000" cy="5303864"/>
          </a:xfrm>
          <a:prstGeom prst="rect">
            <a:avLst/>
          </a:prstGeom>
        </p:spPr>
      </p:pic>
    </p:spTree>
    <p:extLst>
      <p:ext uri="{BB962C8B-B14F-4D97-AF65-F5344CB8AC3E}">
        <p14:creationId xmlns:p14="http://schemas.microsoft.com/office/powerpoint/2010/main" val="189174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plication&#10;&#10;Description automatically generated with low confidence">
            <a:extLst>
              <a:ext uri="{FF2B5EF4-FFF2-40B4-BE49-F238E27FC236}">
                <a16:creationId xmlns:a16="http://schemas.microsoft.com/office/drawing/2014/main" id="{C97BB3F4-F769-47BA-BDE0-D34103240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 Placeholder 3">
            <a:extLst>
              <a:ext uri="{FF2B5EF4-FFF2-40B4-BE49-F238E27FC236}">
                <a16:creationId xmlns:a16="http://schemas.microsoft.com/office/drawing/2014/main" id="{8542A21E-2B09-4134-8B4A-CF769474AF2A}"/>
              </a:ext>
            </a:extLst>
          </p:cNvPr>
          <p:cNvSpPr txBox="1">
            <a:spLocks/>
          </p:cNvSpPr>
          <p:nvPr/>
        </p:nvSpPr>
        <p:spPr>
          <a:xfrm>
            <a:off x="508000" y="1416362"/>
            <a:ext cx="11277600" cy="12081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endParaRPr lang="en-US" sz="3200" dirty="0">
              <a:latin typeface="Helvetica Neue Condensed" pitchFamily="50" charset="0"/>
            </a:endParaRPr>
          </a:p>
        </p:txBody>
      </p:sp>
      <p:sp>
        <p:nvSpPr>
          <p:cNvPr id="14" name="TextBox 13">
            <a:extLst>
              <a:ext uri="{FF2B5EF4-FFF2-40B4-BE49-F238E27FC236}">
                <a16:creationId xmlns:a16="http://schemas.microsoft.com/office/drawing/2014/main" id="{D08FCA8D-D313-4DB2-AA38-CB88CB40D550}"/>
              </a:ext>
            </a:extLst>
          </p:cNvPr>
          <p:cNvSpPr txBox="1"/>
          <p:nvPr/>
        </p:nvSpPr>
        <p:spPr>
          <a:xfrm>
            <a:off x="234743" y="299763"/>
            <a:ext cx="7097236" cy="707579"/>
          </a:xfrm>
          <a:prstGeom prst="rect">
            <a:avLst/>
          </a:prstGeom>
          <a:noFill/>
        </p:spPr>
        <p:txBody>
          <a:bodyPr wrap="square" rtlCol="0" anchor="t">
            <a:noAutofit/>
          </a:bodyPr>
          <a:lstStyle/>
          <a:p>
            <a:r>
              <a:rPr lang="en-US" sz="4400" b="1" dirty="0">
                <a:solidFill>
                  <a:schemeClr val="bg1"/>
                </a:solidFill>
                <a:latin typeface="Arial"/>
                <a:cs typeface="Arial"/>
              </a:rPr>
              <a:t>WAGON SALES</a:t>
            </a:r>
            <a:endParaRPr lang="en-US" dirty="0"/>
          </a:p>
        </p:txBody>
      </p:sp>
      <p:sp>
        <p:nvSpPr>
          <p:cNvPr id="12" name="Content Placeholder 10">
            <a:extLst>
              <a:ext uri="{FF2B5EF4-FFF2-40B4-BE49-F238E27FC236}">
                <a16:creationId xmlns:a16="http://schemas.microsoft.com/office/drawing/2014/main" id="{9C942B19-4013-46DF-B071-1CE790BEEB22}"/>
              </a:ext>
            </a:extLst>
          </p:cNvPr>
          <p:cNvSpPr txBox="1">
            <a:spLocks/>
          </p:cNvSpPr>
          <p:nvPr/>
        </p:nvSpPr>
        <p:spPr>
          <a:xfrm>
            <a:off x="1099845" y="2496079"/>
            <a:ext cx="6405712" cy="3968221"/>
          </a:xfrm>
          <a:prstGeom prst="rect">
            <a:avLst/>
          </a:prstGeom>
        </p:spPr>
        <p:txBody>
          <a:bodyPr vert="horz" lIns="121920" tIns="60960" rIns="121920" bIns="60960" numCol="1" rtlCol="0">
            <a:noAutofit/>
          </a:bodyPr>
          <a:lstStyle>
            <a:lvl1pPr marL="0" indent="0" algn="ctr" defTabSz="1828343" rtl="0" eaLnBrk="1" latinLnBrk="0" hangingPunct="1">
              <a:lnSpc>
                <a:spcPct val="90000"/>
              </a:lnSpc>
              <a:spcBef>
                <a:spcPts val="2000"/>
              </a:spcBef>
              <a:buFont typeface="Arial" panose="020B0604020202020204" pitchFamily="34" charset="0"/>
              <a:buNone/>
              <a:defRPr sz="4799" kern="1200">
                <a:solidFill>
                  <a:schemeClr val="tx1"/>
                </a:solidFill>
                <a:latin typeface="+mn-lt"/>
                <a:ea typeface="+mn-ea"/>
                <a:cs typeface="+mn-cs"/>
              </a:defRPr>
            </a:lvl1pPr>
            <a:lvl2pPr marL="914171" indent="0" algn="ctr"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2pPr>
            <a:lvl3pPr marL="1828343" indent="0" algn="ctr"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3pPr>
            <a:lvl4pPr marL="2742514"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4pPr>
            <a:lvl5pPr marL="3656686"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5pPr>
            <a:lvl6pPr marL="4570857"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6pPr>
            <a:lvl7pPr marL="5485028"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7pPr>
            <a:lvl8pPr marL="6399200"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8pPr>
            <a:lvl9pPr marL="7313371"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9pPr>
          </a:lstStyle>
          <a:p>
            <a:pPr marL="380990"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Sell door-to-door</a:t>
            </a:r>
          </a:p>
          <a:p>
            <a:pPr marL="731502" lvl="1"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Visit 30 homes in your neighborhood</a:t>
            </a:r>
          </a:p>
          <a:p>
            <a:pPr marL="380990"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Record ALL sales in the Trail’s End App</a:t>
            </a:r>
          </a:p>
          <a:p>
            <a:pPr marL="731502" lvl="1"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Be sure to mark orders as Undelivered or Delivered</a:t>
            </a:r>
          </a:p>
          <a:p>
            <a:pPr marL="731502" lvl="1" indent="-380990" algn="l">
              <a:lnSpc>
                <a:spcPct val="100000"/>
              </a:lnSpc>
              <a:spcBef>
                <a:spcPts val="0"/>
              </a:spcBef>
              <a:buFont typeface="Arial" panose="020B0604020202020204" pitchFamily="34" charset="0"/>
              <a:buChar char="•"/>
            </a:pPr>
            <a:r>
              <a:rPr lang="en-US" sz="2267" b="1" dirty="0">
                <a:latin typeface="Arial" panose="020B0604020202020204" pitchFamily="34" charset="0"/>
                <a:cs typeface="Arial" panose="020B0604020202020204" pitchFamily="34" charset="0"/>
              </a:rPr>
              <a:t>NEW: </a:t>
            </a:r>
            <a:r>
              <a:rPr lang="en-US" sz="2267" dirty="0">
                <a:latin typeface="Arial" panose="020B0604020202020204" pitchFamily="34" charset="0"/>
                <a:cs typeface="Arial" panose="020B0604020202020204" pitchFamily="34" charset="0"/>
              </a:rPr>
              <a:t>Text order to customer to complete purchase on their phone to keep a social distance</a:t>
            </a:r>
          </a:p>
          <a:p>
            <a:pPr marL="380990"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Sell to friends &amp; family</a:t>
            </a:r>
          </a:p>
          <a:p>
            <a:pPr marL="380990"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Ask parents to sell at work</a:t>
            </a:r>
          </a:p>
        </p:txBody>
      </p:sp>
      <p:sp>
        <p:nvSpPr>
          <p:cNvPr id="13" name="Text Placeholder 3">
            <a:extLst>
              <a:ext uri="{FF2B5EF4-FFF2-40B4-BE49-F238E27FC236}">
                <a16:creationId xmlns:a16="http://schemas.microsoft.com/office/drawing/2014/main" id="{50E184CA-E9AB-4F28-84A1-5C2BBB6A6D78}"/>
              </a:ext>
            </a:extLst>
          </p:cNvPr>
          <p:cNvSpPr txBox="1">
            <a:spLocks/>
          </p:cNvSpPr>
          <p:nvPr/>
        </p:nvSpPr>
        <p:spPr>
          <a:xfrm>
            <a:off x="716704" y="1803401"/>
            <a:ext cx="6089904" cy="62030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400" dirty="0">
                <a:solidFill>
                  <a:srgbClr val="EB2827"/>
                </a:solidFill>
                <a:latin typeface="Arial Black" panose="020B0A04020102020204" pitchFamily="34" charset="0"/>
                <a:cs typeface="Arial" panose="020B0604020202020204" pitchFamily="34" charset="0"/>
              </a:rPr>
              <a:t>You can start taking orders now!</a:t>
            </a:r>
            <a:endParaRPr lang="en-US" sz="2400" dirty="0">
              <a:latin typeface="Arial" panose="020B0604020202020204" pitchFamily="34" charset="0"/>
              <a:cs typeface="Arial" panose="020B0604020202020204" pitchFamily="34" charset="0"/>
            </a:endParaRPr>
          </a:p>
        </p:txBody>
      </p:sp>
      <p:sp>
        <p:nvSpPr>
          <p:cNvPr id="15" name="Slide Number Placeholder 9">
            <a:extLst>
              <a:ext uri="{FF2B5EF4-FFF2-40B4-BE49-F238E27FC236}">
                <a16:creationId xmlns:a16="http://schemas.microsoft.com/office/drawing/2014/main" id="{B4699BCC-73CB-4F1C-BADD-DA5737AA0605}"/>
              </a:ext>
            </a:extLst>
          </p:cNvPr>
          <p:cNvSpPr>
            <a:spLocks noGrp="1"/>
          </p:cNvSpPr>
          <p:nvPr>
            <p:ph type="sldNum" sz="quarter" idx="12"/>
          </p:nvPr>
        </p:nvSpPr>
        <p:spPr>
          <a:xfrm>
            <a:off x="11480800" y="6273800"/>
            <a:ext cx="711200" cy="381000"/>
          </a:xfrm>
        </p:spPr>
        <p:txBody>
          <a:bodyPr>
            <a:normAutofit/>
          </a:bodyPr>
          <a:lstStyle/>
          <a:p>
            <a:fld id="{A3F7CB7D-F184-43C7-B6FD-03D728E1BBFF}" type="slidenum">
              <a:rPr kumimoji="0" lang="en-US" smtClean="0">
                <a:solidFill>
                  <a:schemeClr val="tx2"/>
                </a:solidFill>
              </a:rPr>
              <a:pPr/>
              <a:t>12</a:t>
            </a:fld>
            <a:endParaRPr kumimoji="0" lang="en-US" dirty="0">
              <a:solidFill>
                <a:schemeClr val="tx2"/>
              </a:solidFill>
            </a:endParaRPr>
          </a:p>
        </p:txBody>
      </p:sp>
      <p:pic>
        <p:nvPicPr>
          <p:cNvPr id="5" name="Picture 4" descr="Graphical user interface, application&#10;&#10;Description automatically generated">
            <a:extLst>
              <a:ext uri="{FF2B5EF4-FFF2-40B4-BE49-F238E27FC236}">
                <a16:creationId xmlns:a16="http://schemas.microsoft.com/office/drawing/2014/main" id="{97AD06DC-0176-4485-943D-075476DEA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850" y="1473693"/>
            <a:ext cx="3547950" cy="5339918"/>
          </a:xfrm>
          <a:prstGeom prst="rect">
            <a:avLst/>
          </a:prstGeom>
        </p:spPr>
      </p:pic>
      <p:sp>
        <p:nvSpPr>
          <p:cNvPr id="16" name="Oval 15">
            <a:extLst>
              <a:ext uri="{FF2B5EF4-FFF2-40B4-BE49-F238E27FC236}">
                <a16:creationId xmlns:a16="http://schemas.microsoft.com/office/drawing/2014/main" id="{40CDEABD-2819-4930-B83E-5AC628AD441E}"/>
              </a:ext>
            </a:extLst>
          </p:cNvPr>
          <p:cNvSpPr/>
          <p:nvPr/>
        </p:nvSpPr>
        <p:spPr>
          <a:xfrm>
            <a:off x="9544974" y="2144834"/>
            <a:ext cx="1256684" cy="5577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D76EE2AD-BE0C-42BE-A1B4-DD5B79C0C61F}"/>
              </a:ext>
            </a:extLst>
          </p:cNvPr>
          <p:cNvCxnSpPr/>
          <p:nvPr/>
        </p:nvCxnSpPr>
        <p:spPr>
          <a:xfrm flipV="1">
            <a:off x="7331979" y="2423704"/>
            <a:ext cx="2120846" cy="1349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551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plication&#10;&#10;Description automatically generated with low confidence">
            <a:extLst>
              <a:ext uri="{FF2B5EF4-FFF2-40B4-BE49-F238E27FC236}">
                <a16:creationId xmlns:a16="http://schemas.microsoft.com/office/drawing/2014/main" id="{61E6D3E0-C1D5-4D58-89E0-49B27F5F9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 Placeholder 3">
            <a:extLst>
              <a:ext uri="{FF2B5EF4-FFF2-40B4-BE49-F238E27FC236}">
                <a16:creationId xmlns:a16="http://schemas.microsoft.com/office/drawing/2014/main" id="{8542A21E-2B09-4134-8B4A-CF769474AF2A}"/>
              </a:ext>
            </a:extLst>
          </p:cNvPr>
          <p:cNvSpPr txBox="1">
            <a:spLocks/>
          </p:cNvSpPr>
          <p:nvPr/>
        </p:nvSpPr>
        <p:spPr>
          <a:xfrm>
            <a:off x="508000" y="1416362"/>
            <a:ext cx="11277600" cy="12081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endParaRPr lang="en-US" sz="3200" dirty="0">
              <a:latin typeface="Helvetica Neue Condensed" pitchFamily="50" charset="0"/>
            </a:endParaRPr>
          </a:p>
        </p:txBody>
      </p:sp>
      <p:sp>
        <p:nvSpPr>
          <p:cNvPr id="7" name="TextBox 6">
            <a:extLst>
              <a:ext uri="{FF2B5EF4-FFF2-40B4-BE49-F238E27FC236}">
                <a16:creationId xmlns:a16="http://schemas.microsoft.com/office/drawing/2014/main" id="{579425CA-2169-4B69-8F15-4CAE30B8B290}"/>
              </a:ext>
            </a:extLst>
          </p:cNvPr>
          <p:cNvSpPr txBox="1"/>
          <p:nvPr/>
        </p:nvSpPr>
        <p:spPr>
          <a:xfrm>
            <a:off x="234743" y="299763"/>
            <a:ext cx="7097236" cy="707579"/>
          </a:xfrm>
          <a:prstGeom prst="rect">
            <a:avLst/>
          </a:prstGeom>
          <a:noFill/>
        </p:spPr>
        <p:txBody>
          <a:bodyPr wrap="square" rtlCol="0" anchor="t">
            <a:noAutofit/>
          </a:bodyPr>
          <a:lstStyle/>
          <a:p>
            <a:r>
              <a:rPr lang="en-US" sz="4400" b="1" dirty="0">
                <a:solidFill>
                  <a:schemeClr val="bg1"/>
                </a:solidFill>
                <a:latin typeface="Arial"/>
                <a:cs typeface="Arial"/>
              </a:rPr>
              <a:t>STOREFRONTS</a:t>
            </a:r>
            <a:endParaRPr lang="en-US" dirty="0"/>
          </a:p>
        </p:txBody>
      </p:sp>
      <p:sp>
        <p:nvSpPr>
          <p:cNvPr id="8" name="Slide Number Placeholder 9">
            <a:extLst>
              <a:ext uri="{FF2B5EF4-FFF2-40B4-BE49-F238E27FC236}">
                <a16:creationId xmlns:a16="http://schemas.microsoft.com/office/drawing/2014/main" id="{431D1E02-8766-4981-A2BD-3F1A48A95D5F}"/>
              </a:ext>
            </a:extLst>
          </p:cNvPr>
          <p:cNvSpPr>
            <a:spLocks noGrp="1"/>
          </p:cNvSpPr>
          <p:nvPr>
            <p:ph type="sldNum" sz="quarter" idx="12"/>
          </p:nvPr>
        </p:nvSpPr>
        <p:spPr>
          <a:xfrm>
            <a:off x="11480800" y="6273800"/>
            <a:ext cx="711200" cy="381000"/>
          </a:xfrm>
        </p:spPr>
        <p:txBody>
          <a:bodyPr>
            <a:normAutofit/>
          </a:bodyPr>
          <a:lstStyle/>
          <a:p>
            <a:fld id="{A3F7CB7D-F184-43C7-B6FD-03D728E1BBFF}" type="slidenum">
              <a:rPr kumimoji="0" lang="en-US" smtClean="0">
                <a:solidFill>
                  <a:schemeClr val="tx2"/>
                </a:solidFill>
              </a:rPr>
              <a:pPr/>
              <a:t>13</a:t>
            </a:fld>
            <a:endParaRPr kumimoji="0" lang="en-US" dirty="0">
              <a:solidFill>
                <a:schemeClr val="tx2"/>
              </a:solidFill>
            </a:endParaRPr>
          </a:p>
        </p:txBody>
      </p:sp>
      <p:pic>
        <p:nvPicPr>
          <p:cNvPr id="4" name="Picture 3" descr="A close-up of a cell phone&#10;&#10;Description automatically generated with medium confidence">
            <a:extLst>
              <a:ext uri="{FF2B5EF4-FFF2-40B4-BE49-F238E27FC236}">
                <a16:creationId xmlns:a16="http://schemas.microsoft.com/office/drawing/2014/main" id="{E1967A39-CF57-4917-A0DA-156C2CC88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4145" y="1416362"/>
            <a:ext cx="3530255" cy="5313285"/>
          </a:xfrm>
          <a:prstGeom prst="rect">
            <a:avLst/>
          </a:prstGeom>
        </p:spPr>
      </p:pic>
      <p:sp>
        <p:nvSpPr>
          <p:cNvPr id="11" name="Oval 10">
            <a:extLst>
              <a:ext uri="{FF2B5EF4-FFF2-40B4-BE49-F238E27FC236}">
                <a16:creationId xmlns:a16="http://schemas.microsoft.com/office/drawing/2014/main" id="{414A56A0-99D7-4227-BC19-DBD538170DE5}"/>
              </a:ext>
            </a:extLst>
          </p:cNvPr>
          <p:cNvSpPr/>
          <p:nvPr/>
        </p:nvSpPr>
        <p:spPr>
          <a:xfrm>
            <a:off x="9494174" y="4524641"/>
            <a:ext cx="1256684" cy="5577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0">
            <a:extLst>
              <a:ext uri="{FF2B5EF4-FFF2-40B4-BE49-F238E27FC236}">
                <a16:creationId xmlns:a16="http://schemas.microsoft.com/office/drawing/2014/main" id="{5E3941CC-6273-43E8-A533-5903D5BE0DD9}"/>
              </a:ext>
            </a:extLst>
          </p:cNvPr>
          <p:cNvSpPr txBox="1">
            <a:spLocks/>
          </p:cNvSpPr>
          <p:nvPr/>
        </p:nvSpPr>
        <p:spPr>
          <a:xfrm>
            <a:off x="1099845" y="2496079"/>
            <a:ext cx="6405712" cy="3968221"/>
          </a:xfrm>
          <a:prstGeom prst="rect">
            <a:avLst/>
          </a:prstGeom>
        </p:spPr>
        <p:txBody>
          <a:bodyPr vert="horz" lIns="121920" tIns="60960" rIns="121920" bIns="60960" numCol="1" rtlCol="0">
            <a:noAutofit/>
          </a:bodyPr>
          <a:lstStyle>
            <a:lvl1pPr marL="0" indent="0" algn="ctr" defTabSz="1828343" rtl="0" eaLnBrk="1" latinLnBrk="0" hangingPunct="1">
              <a:lnSpc>
                <a:spcPct val="90000"/>
              </a:lnSpc>
              <a:spcBef>
                <a:spcPts val="2000"/>
              </a:spcBef>
              <a:buFont typeface="Arial" panose="020B0604020202020204" pitchFamily="34" charset="0"/>
              <a:buNone/>
              <a:defRPr sz="4799" kern="1200">
                <a:solidFill>
                  <a:schemeClr val="tx1"/>
                </a:solidFill>
                <a:latin typeface="+mn-lt"/>
                <a:ea typeface="+mn-ea"/>
                <a:cs typeface="+mn-cs"/>
              </a:defRPr>
            </a:lvl1pPr>
            <a:lvl2pPr marL="914171" indent="0" algn="ctr"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2pPr>
            <a:lvl3pPr marL="1828343" indent="0" algn="ctr"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3pPr>
            <a:lvl4pPr marL="2742514"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4pPr>
            <a:lvl5pPr marL="3656686"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5pPr>
            <a:lvl6pPr marL="4570857"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6pPr>
            <a:lvl7pPr marL="5485028"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7pPr>
            <a:lvl8pPr marL="6399200"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8pPr>
            <a:lvl9pPr marL="7313371"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9pPr>
          </a:lstStyle>
          <a:p>
            <a:pPr marL="380990"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Sign up in the Trail’s End App</a:t>
            </a:r>
          </a:p>
          <a:p>
            <a:pPr marL="380990"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Record ALL sales in the Trail’s End App</a:t>
            </a:r>
          </a:p>
          <a:p>
            <a:pPr marL="731502" lvl="1" indent="-380990" algn="l">
              <a:lnSpc>
                <a:spcPct val="100000"/>
              </a:lnSpc>
              <a:spcBef>
                <a:spcPts val="0"/>
              </a:spcBef>
              <a:buFont typeface="Arial" panose="020B0604020202020204" pitchFamily="34" charset="0"/>
              <a:buChar char="•"/>
            </a:pPr>
            <a:r>
              <a:rPr lang="en-US" sz="2267" b="1" dirty="0">
                <a:latin typeface="Arial" panose="020B0604020202020204" pitchFamily="34" charset="0"/>
                <a:cs typeface="Arial" panose="020B0604020202020204" pitchFamily="34" charset="0"/>
              </a:rPr>
              <a:t>NEW: </a:t>
            </a:r>
            <a:r>
              <a:rPr lang="en-US" sz="2267" dirty="0">
                <a:latin typeface="Arial" panose="020B0604020202020204" pitchFamily="34" charset="0"/>
                <a:cs typeface="Arial" panose="020B0604020202020204" pitchFamily="34" charset="0"/>
              </a:rPr>
              <a:t>Text order to customer to complete purchase on their phone to keep a social distance</a:t>
            </a:r>
          </a:p>
          <a:p>
            <a:pPr marL="380990"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Remember to tell customers, “We prefer credit/debit!”</a:t>
            </a:r>
          </a:p>
          <a:p>
            <a:pPr marL="731502" lvl="1" indent="-380990" algn="l">
              <a:lnSpc>
                <a:spcPct val="100000"/>
              </a:lnSpc>
              <a:spcBef>
                <a:spcPts val="0"/>
              </a:spcBef>
              <a:buFont typeface="Arial" panose="020B0604020202020204" pitchFamily="34" charset="0"/>
              <a:buChar char="•"/>
            </a:pPr>
            <a:r>
              <a:rPr lang="en-US" sz="2267" dirty="0">
                <a:latin typeface="Arial" panose="020B0604020202020204" pitchFamily="34" charset="0"/>
                <a:cs typeface="Arial" panose="020B0604020202020204" pitchFamily="34" charset="0"/>
              </a:rPr>
              <a:t>Customers spent 27% more with credit cards versus cash in 2019</a:t>
            </a:r>
          </a:p>
        </p:txBody>
      </p:sp>
      <p:sp>
        <p:nvSpPr>
          <p:cNvPr id="13" name="Text Placeholder 3">
            <a:extLst>
              <a:ext uri="{FF2B5EF4-FFF2-40B4-BE49-F238E27FC236}">
                <a16:creationId xmlns:a16="http://schemas.microsoft.com/office/drawing/2014/main" id="{A00627E0-4E42-410A-88F9-DEE7D2A3C7EE}"/>
              </a:ext>
            </a:extLst>
          </p:cNvPr>
          <p:cNvSpPr txBox="1">
            <a:spLocks/>
          </p:cNvSpPr>
          <p:nvPr/>
        </p:nvSpPr>
        <p:spPr>
          <a:xfrm>
            <a:off x="716703" y="1803401"/>
            <a:ext cx="6827441" cy="62030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400" dirty="0">
                <a:solidFill>
                  <a:srgbClr val="EB2827"/>
                </a:solidFill>
                <a:latin typeface="Arial Black" panose="020B0A04020102020204" pitchFamily="34" charset="0"/>
                <a:cs typeface="Arial" panose="020B0604020202020204" pitchFamily="34" charset="0"/>
              </a:rPr>
              <a:t>Sign up for at least 4 storefront shifts!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035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5A288CF4-E01E-4EA5-AD07-84C78F889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3" y="299763"/>
            <a:ext cx="7701895" cy="707579"/>
          </a:xfrm>
          <a:prstGeom prst="rect">
            <a:avLst/>
          </a:prstGeom>
          <a:noFill/>
        </p:spPr>
        <p:txBody>
          <a:bodyPr wrap="square" rtlCol="0" anchor="t">
            <a:noAutofit/>
          </a:bodyPr>
          <a:lstStyle/>
          <a:p>
            <a:r>
              <a:rPr lang="en-US" sz="4400" b="1" dirty="0">
                <a:solidFill>
                  <a:schemeClr val="bg1"/>
                </a:solidFill>
                <a:latin typeface="Arial"/>
                <a:cs typeface="Arial"/>
              </a:rPr>
              <a:t>CREDIT / DEBIT</a:t>
            </a:r>
            <a:endParaRPr lang="en-US" dirty="0"/>
          </a:p>
        </p:txBody>
      </p:sp>
      <p:sp>
        <p:nvSpPr>
          <p:cNvPr id="6" name="Rectangle 5">
            <a:extLst>
              <a:ext uri="{FF2B5EF4-FFF2-40B4-BE49-F238E27FC236}">
                <a16:creationId xmlns:a16="http://schemas.microsoft.com/office/drawing/2014/main" id="{710F2809-CED0-4488-9BD3-92FF96C5009D}"/>
              </a:ext>
            </a:extLst>
          </p:cNvPr>
          <p:cNvSpPr/>
          <p:nvPr/>
        </p:nvSpPr>
        <p:spPr>
          <a:xfrm>
            <a:off x="3113733" y="1803401"/>
            <a:ext cx="8775147" cy="4267771"/>
          </a:xfrm>
          <a:prstGeom prst="rect">
            <a:avLst/>
          </a:prstGeom>
        </p:spPr>
        <p:txBody>
          <a:bodyPr wrap="square">
            <a:spAutoFit/>
          </a:bodyPr>
          <a:lstStyle/>
          <a:p>
            <a:pPr algn="ctr"/>
            <a:r>
              <a:rPr lang="en-US" sz="2800" dirty="0">
                <a:solidFill>
                  <a:srgbClr val="EB2827"/>
                </a:solidFill>
                <a:latin typeface="Arial Black" panose="020B0A04020102020204" pitchFamily="34" charset="0"/>
                <a:cs typeface="Arial" panose="020B0604020202020204" pitchFamily="34" charset="0"/>
              </a:rPr>
              <a:t>CREDIT SALES ARE BEST FOR SCOUTS</a:t>
            </a:r>
          </a:p>
          <a:p>
            <a:pPr algn="ctr"/>
            <a:r>
              <a:rPr lang="en-US" sz="2000" dirty="0">
                <a:latin typeface="Arial" panose="020B0604020202020204" pitchFamily="34" charset="0"/>
                <a:cs typeface="Arial" panose="020B0604020202020204" pitchFamily="34" charset="0"/>
              </a:rPr>
              <a:t>TELL YOUR CUSTOMERS, “WE PREFER CREDIT/DEBIT”</a:t>
            </a:r>
          </a:p>
          <a:p>
            <a:pPr algn="ctr"/>
            <a:r>
              <a:rPr lang="en-US" b="1" dirty="0">
                <a:solidFill>
                  <a:srgbClr val="212529"/>
                </a:solidFill>
                <a:latin typeface="Arial" panose="020B0604020202020204" pitchFamily="34" charset="0"/>
                <a:cs typeface="Arial" panose="020B0604020202020204" pitchFamily="34" charset="0"/>
              </a:rPr>
              <a:t>Trail’s End pays for all credit card fees!</a:t>
            </a:r>
          </a:p>
          <a:p>
            <a:pPr algn="ctr"/>
            <a:endParaRPr lang="en-US" sz="2133" b="1" dirty="0">
              <a:solidFill>
                <a:srgbClr val="212529"/>
              </a:solidFill>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US" sz="2000" b="1" dirty="0">
                <a:solidFill>
                  <a:srgbClr val="212529"/>
                </a:solidFill>
                <a:latin typeface="Arial" panose="020B0604020202020204" pitchFamily="34" charset="0"/>
                <a:cs typeface="Arial" panose="020B0604020202020204" pitchFamily="34" charset="0"/>
              </a:rPr>
              <a:t>Bigger Rewards </a:t>
            </a:r>
            <a:r>
              <a:rPr lang="en-US" sz="2000" dirty="0">
                <a:solidFill>
                  <a:srgbClr val="212529"/>
                </a:solidFill>
                <a:latin typeface="Arial" panose="020B0604020202020204" pitchFamily="34" charset="0"/>
                <a:cs typeface="Arial" panose="020B0604020202020204" pitchFamily="34" charset="0"/>
              </a:rPr>
              <a:t>– Earn 1.5pts per $1 sold in the Trail’s End App</a:t>
            </a:r>
          </a:p>
          <a:p>
            <a:endParaRPr lang="en-US" sz="1600" dirty="0">
              <a:solidFill>
                <a:srgbClr val="212529"/>
              </a:solidFill>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US" sz="2000" b="1" dirty="0">
                <a:solidFill>
                  <a:srgbClr val="212529"/>
                </a:solidFill>
                <a:latin typeface="Arial" panose="020B0604020202020204" pitchFamily="34" charset="0"/>
                <a:cs typeface="Arial" panose="020B0604020202020204" pitchFamily="34" charset="0"/>
              </a:rPr>
              <a:t>Safer </a:t>
            </a:r>
            <a:r>
              <a:rPr lang="en-US" sz="2000" dirty="0">
                <a:solidFill>
                  <a:srgbClr val="212529"/>
                </a:solidFill>
                <a:latin typeface="Arial" panose="020B0604020202020204" pitchFamily="34" charset="0"/>
                <a:cs typeface="Arial" panose="020B0604020202020204" pitchFamily="34" charset="0"/>
              </a:rPr>
              <a:t>– Scouts don’t have to handle cash</a:t>
            </a:r>
          </a:p>
          <a:p>
            <a:endParaRPr lang="en-US" sz="1600" dirty="0">
              <a:solidFill>
                <a:srgbClr val="212529"/>
              </a:solidFill>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US" sz="2000" b="1" dirty="0">
                <a:solidFill>
                  <a:srgbClr val="212529"/>
                </a:solidFill>
                <a:latin typeface="Arial" panose="020B0604020202020204" pitchFamily="34" charset="0"/>
                <a:cs typeface="Arial" panose="020B0604020202020204" pitchFamily="34" charset="0"/>
              </a:rPr>
              <a:t>Higher Sales </a:t>
            </a:r>
            <a:r>
              <a:rPr lang="en-US" sz="2000" dirty="0">
                <a:solidFill>
                  <a:srgbClr val="212529"/>
                </a:solidFill>
                <a:latin typeface="Arial" panose="020B0604020202020204" pitchFamily="34" charset="0"/>
                <a:cs typeface="Arial" panose="020B0604020202020204" pitchFamily="34" charset="0"/>
              </a:rPr>
              <a:t>– Customers spent 27% more with credit vs. cash in 2019</a:t>
            </a:r>
          </a:p>
          <a:p>
            <a:endParaRPr lang="en-US" sz="1600" dirty="0">
              <a:solidFill>
                <a:srgbClr val="212529"/>
              </a:solidFill>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US" sz="2000" b="1" dirty="0">
                <a:solidFill>
                  <a:srgbClr val="212529"/>
                </a:solidFill>
                <a:latin typeface="Arial" panose="020B0604020202020204" pitchFamily="34" charset="0"/>
                <a:cs typeface="Arial" panose="020B0604020202020204" pitchFamily="34" charset="0"/>
              </a:rPr>
              <a:t>Easier</a:t>
            </a:r>
            <a:r>
              <a:rPr lang="en-US" sz="2000" dirty="0">
                <a:solidFill>
                  <a:srgbClr val="212529"/>
                </a:solidFill>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Parents turn in cash sales with credit/debit payments to the unit</a:t>
            </a:r>
          </a:p>
          <a:p>
            <a:endParaRPr lang="en-US" sz="1600" dirty="0">
              <a:solidFill>
                <a:srgbClr val="212529"/>
              </a:solidFill>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US" sz="2000" b="1" dirty="0">
                <a:solidFill>
                  <a:srgbClr val="212529"/>
                </a:solidFill>
                <a:latin typeface="Arial" panose="020B0604020202020204" pitchFamily="34" charset="0"/>
                <a:cs typeface="Arial" panose="020B0604020202020204" pitchFamily="34" charset="0"/>
              </a:rPr>
              <a:t>Hardware</a:t>
            </a:r>
            <a:r>
              <a:rPr lang="en-US" sz="2000" dirty="0">
                <a:solidFill>
                  <a:srgbClr val="212529"/>
                </a:solidFill>
                <a:latin typeface="Arial" panose="020B0604020202020204" pitchFamily="34" charset="0"/>
                <a:cs typeface="Arial" panose="020B0604020202020204" pitchFamily="34" charset="0"/>
              </a:rPr>
              <a:t> – Scouts can accept credit/debit with Square readers or 	       manual entry</a:t>
            </a:r>
          </a:p>
        </p:txBody>
      </p:sp>
      <p:pic>
        <p:nvPicPr>
          <p:cNvPr id="3074" name="Picture 2">
            <a:extLst>
              <a:ext uri="{FF2B5EF4-FFF2-40B4-BE49-F238E27FC236}">
                <a16:creationId xmlns:a16="http://schemas.microsoft.com/office/drawing/2014/main" id="{C9BB30D7-5767-40DC-ADD0-8E9AC112B3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31" t="22048" r="29460" b="10450"/>
          <a:stretch/>
        </p:blipFill>
        <p:spPr bwMode="auto">
          <a:xfrm>
            <a:off x="1591454" y="4416696"/>
            <a:ext cx="1204405" cy="17331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9309364-B23E-4D57-9971-5D154CE4C4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979" t="23204" r="27581" b="14993"/>
          <a:stretch/>
        </p:blipFill>
        <p:spPr bwMode="auto">
          <a:xfrm>
            <a:off x="303120" y="4416696"/>
            <a:ext cx="1246235" cy="17331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C98940-9A9B-46CB-B901-BD0F7AF271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441" r="46007" b="23658"/>
          <a:stretch/>
        </p:blipFill>
        <p:spPr bwMode="auto">
          <a:xfrm>
            <a:off x="234744" y="1704514"/>
            <a:ext cx="2561115" cy="2556769"/>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9">
            <a:extLst>
              <a:ext uri="{FF2B5EF4-FFF2-40B4-BE49-F238E27FC236}">
                <a16:creationId xmlns:a16="http://schemas.microsoft.com/office/drawing/2014/main" id="{3B05948D-5CBF-4358-BDA6-B05E5D0409C8}"/>
              </a:ext>
            </a:extLst>
          </p:cNvPr>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14</a:t>
            </a:fld>
            <a:endParaRPr kumimoji="0" lang="en-US" dirty="0">
              <a:solidFill>
                <a:schemeClr val="tx2"/>
              </a:solidFill>
            </a:endParaRPr>
          </a:p>
        </p:txBody>
      </p:sp>
    </p:spTree>
    <p:extLst>
      <p:ext uri="{BB962C8B-B14F-4D97-AF65-F5344CB8AC3E}">
        <p14:creationId xmlns:p14="http://schemas.microsoft.com/office/powerpoint/2010/main" val="1471410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pplication&#10;&#10;Description automatically generated with low confidence">
            <a:extLst>
              <a:ext uri="{FF2B5EF4-FFF2-40B4-BE49-F238E27FC236}">
                <a16:creationId xmlns:a16="http://schemas.microsoft.com/office/drawing/2014/main" id="{239F5200-A744-4B40-B461-D3676C327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3" y="299763"/>
            <a:ext cx="7701895" cy="707579"/>
          </a:xfrm>
          <a:prstGeom prst="rect">
            <a:avLst/>
          </a:prstGeom>
          <a:noFill/>
        </p:spPr>
        <p:txBody>
          <a:bodyPr wrap="square" rtlCol="0" anchor="t">
            <a:noAutofit/>
          </a:bodyPr>
          <a:lstStyle/>
          <a:p>
            <a:r>
              <a:rPr lang="en-US" sz="4400" b="1" dirty="0">
                <a:solidFill>
                  <a:schemeClr val="bg1"/>
                </a:solidFill>
                <a:latin typeface="Arial"/>
                <a:cs typeface="Arial"/>
              </a:rPr>
              <a:t>CREDIT / DEBIT</a:t>
            </a:r>
            <a:endParaRPr lang="en-US" dirty="0"/>
          </a:p>
        </p:txBody>
      </p:sp>
      <p:sp>
        <p:nvSpPr>
          <p:cNvPr id="8" name="Slide Number Placeholder 9">
            <a:extLst>
              <a:ext uri="{FF2B5EF4-FFF2-40B4-BE49-F238E27FC236}">
                <a16:creationId xmlns:a16="http://schemas.microsoft.com/office/drawing/2014/main" id="{3B05948D-5CBF-4358-BDA6-B05E5D0409C8}"/>
              </a:ext>
            </a:extLst>
          </p:cNvPr>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15</a:t>
            </a:fld>
            <a:endParaRPr kumimoji="0" lang="en-US" dirty="0">
              <a:solidFill>
                <a:schemeClr val="tx2"/>
              </a:solidFill>
            </a:endParaRPr>
          </a:p>
        </p:txBody>
      </p:sp>
      <p:sp>
        <p:nvSpPr>
          <p:cNvPr id="10" name="Rectangle 9">
            <a:extLst>
              <a:ext uri="{FF2B5EF4-FFF2-40B4-BE49-F238E27FC236}">
                <a16:creationId xmlns:a16="http://schemas.microsoft.com/office/drawing/2014/main" id="{20275D8B-C221-4064-B718-5FA571455B00}"/>
              </a:ext>
            </a:extLst>
          </p:cNvPr>
          <p:cNvSpPr/>
          <p:nvPr/>
        </p:nvSpPr>
        <p:spPr>
          <a:xfrm>
            <a:off x="-201995" y="1887137"/>
            <a:ext cx="8025196" cy="864980"/>
          </a:xfrm>
          <a:prstGeom prst="rect">
            <a:avLst/>
          </a:prstGeom>
        </p:spPr>
        <p:txBody>
          <a:bodyPr wrap="square">
            <a:spAutoFit/>
          </a:bodyPr>
          <a:lstStyle/>
          <a:p>
            <a:pPr marL="914377" lvl="2" defTabSz="914377">
              <a:lnSpc>
                <a:spcPct val="107000"/>
              </a:lnSpc>
              <a:spcAft>
                <a:spcPts val="1600"/>
              </a:spcAft>
            </a:pPr>
            <a:r>
              <a:rPr lang="en-US" sz="2400" dirty="0">
                <a:latin typeface="Arial Black" panose="020B0A04020102020204" pitchFamily="34" charset="0"/>
                <a:ea typeface="Calibri" panose="020F0502020204030204" pitchFamily="34" charset="0"/>
                <a:cs typeface="Arial" panose="020B0604020202020204" pitchFamily="34" charset="0"/>
              </a:rPr>
              <a:t>Turn in cash collected from Wagon Sales with a </a:t>
            </a:r>
            <a:r>
              <a:rPr lang="en-US" sz="2400" dirty="0">
                <a:solidFill>
                  <a:srgbClr val="EB2827"/>
                </a:solidFill>
                <a:latin typeface="Arial Black" panose="020B0A04020102020204" pitchFamily="34" charset="0"/>
                <a:ea typeface="Calibri" panose="020F0502020204030204" pitchFamily="34" charset="0"/>
                <a:cs typeface="Arial" panose="020B0604020202020204" pitchFamily="34" charset="0"/>
              </a:rPr>
              <a:t>credit/debit payment </a:t>
            </a:r>
            <a:r>
              <a:rPr lang="en-US" sz="2400" dirty="0">
                <a:latin typeface="Arial Black" panose="020B0A04020102020204" pitchFamily="34" charset="0"/>
                <a:ea typeface="Calibri" panose="020F0502020204030204" pitchFamily="34" charset="0"/>
                <a:cs typeface="Arial" panose="020B0604020202020204" pitchFamily="34" charset="0"/>
              </a:rPr>
              <a:t>to your unit.</a:t>
            </a:r>
          </a:p>
        </p:txBody>
      </p:sp>
      <p:pic>
        <p:nvPicPr>
          <p:cNvPr id="3" name="Picture 2" descr="A screen shot of a smart phone&#10;&#10;Description automatically generated">
            <a:extLst>
              <a:ext uri="{FF2B5EF4-FFF2-40B4-BE49-F238E27FC236}">
                <a16:creationId xmlns:a16="http://schemas.microsoft.com/office/drawing/2014/main" id="{829383B7-6A94-455B-93BA-7F91BDAE8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400" y="1366555"/>
            <a:ext cx="3657600" cy="5504947"/>
          </a:xfrm>
          <a:prstGeom prst="rect">
            <a:avLst/>
          </a:prstGeom>
        </p:spPr>
      </p:pic>
      <p:sp>
        <p:nvSpPr>
          <p:cNvPr id="12" name="Text Placeholder 3">
            <a:extLst>
              <a:ext uri="{FF2B5EF4-FFF2-40B4-BE49-F238E27FC236}">
                <a16:creationId xmlns:a16="http://schemas.microsoft.com/office/drawing/2014/main" id="{89089D64-7056-4E06-BD1F-ED4A2BF37825}"/>
              </a:ext>
            </a:extLst>
          </p:cNvPr>
          <p:cNvSpPr txBox="1">
            <a:spLocks/>
          </p:cNvSpPr>
          <p:nvPr/>
        </p:nvSpPr>
        <p:spPr>
          <a:xfrm>
            <a:off x="727969" y="5523829"/>
            <a:ext cx="7037794" cy="12081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2000" b="1" dirty="0">
                <a:latin typeface="Arial" panose="020B0604020202020204" pitchFamily="34" charset="0"/>
                <a:cs typeface="Arial" panose="020B0604020202020204" pitchFamily="34" charset="0"/>
              </a:rPr>
              <a:t>No need to carry around cash until you see your Popcorn Kernel. Pay your unit through the app at your convenience!</a:t>
            </a:r>
            <a:endParaRPr lang="en-US" sz="2000" b="1" dirty="0">
              <a:solidFill>
                <a:schemeClr val="accent4"/>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FD597A8-1BDB-46DB-AA16-977BF3418068}"/>
              </a:ext>
            </a:extLst>
          </p:cNvPr>
          <p:cNvSpPr/>
          <p:nvPr/>
        </p:nvSpPr>
        <p:spPr>
          <a:xfrm>
            <a:off x="1320800" y="2795017"/>
            <a:ext cx="6444963" cy="2746906"/>
          </a:xfrm>
          <a:prstGeom prst="rect">
            <a:avLst/>
          </a:prstGeom>
        </p:spPr>
        <p:txBody>
          <a:bodyPr wrap="square">
            <a:spAutoFit/>
          </a:bodyPr>
          <a:lstStyle/>
          <a:p>
            <a:pPr marL="380990" indent="-380990">
              <a:spcAft>
                <a:spcPts val="267"/>
              </a:spcAft>
              <a:buFont typeface="Arial" panose="020B0604020202020204" pitchFamily="34" charset="0"/>
              <a:buChar char="•"/>
            </a:pPr>
            <a:r>
              <a:rPr lang="en-US" sz="2000" dirty="0">
                <a:solidFill>
                  <a:srgbClr val="212529"/>
                </a:solidFill>
                <a:latin typeface="Arial" panose="020B0604020202020204" pitchFamily="34" charset="0"/>
                <a:cs typeface="Arial" panose="020B0604020202020204" pitchFamily="34" charset="0"/>
              </a:rPr>
              <a:t>Navigate to Wagon Sales in the App</a:t>
            </a:r>
          </a:p>
          <a:p>
            <a:pPr marL="380990" indent="-380990">
              <a:spcAft>
                <a:spcPts val="267"/>
              </a:spcAft>
              <a:buFont typeface="Arial" panose="020B0604020202020204" pitchFamily="34" charset="0"/>
              <a:buChar char="•"/>
            </a:pPr>
            <a:r>
              <a:rPr lang="en-US" sz="2000" dirty="0">
                <a:solidFill>
                  <a:srgbClr val="212529"/>
                </a:solidFill>
                <a:latin typeface="Arial" panose="020B0604020202020204" pitchFamily="34" charset="0"/>
                <a:cs typeface="Arial" panose="020B0604020202020204" pitchFamily="34" charset="0"/>
              </a:rPr>
              <a:t>Click </a:t>
            </a:r>
            <a:r>
              <a:rPr lang="en-US" sz="2000" b="1" dirty="0">
                <a:solidFill>
                  <a:srgbClr val="212529"/>
                </a:solidFill>
                <a:latin typeface="Arial" panose="020B0604020202020204" pitchFamily="34" charset="0"/>
                <a:cs typeface="Arial" panose="020B0604020202020204" pitchFamily="34" charset="0"/>
              </a:rPr>
              <a:t>PAY NOW</a:t>
            </a:r>
          </a:p>
          <a:p>
            <a:pPr marL="380990" indent="-380990">
              <a:spcAft>
                <a:spcPts val="267"/>
              </a:spcAft>
              <a:buFont typeface="Arial" panose="020B0604020202020204" pitchFamily="34" charset="0"/>
              <a:buChar char="•"/>
            </a:pPr>
            <a:r>
              <a:rPr lang="en-US" sz="2000" dirty="0">
                <a:solidFill>
                  <a:srgbClr val="212529"/>
                </a:solidFill>
                <a:latin typeface="Arial" panose="020B0604020202020204" pitchFamily="34" charset="0"/>
                <a:cs typeface="Arial" panose="020B0604020202020204" pitchFamily="34" charset="0"/>
              </a:rPr>
              <a:t>Enter the payment amount</a:t>
            </a:r>
          </a:p>
          <a:p>
            <a:pPr marL="990575" lvl="1" indent="-380990">
              <a:spcAft>
                <a:spcPts val="267"/>
              </a:spcAft>
              <a:buFont typeface="Arial" panose="020B0604020202020204" pitchFamily="34" charset="0"/>
              <a:buChar char="•"/>
            </a:pPr>
            <a:r>
              <a:rPr lang="en-US" sz="2000" dirty="0">
                <a:solidFill>
                  <a:srgbClr val="212529"/>
                </a:solidFill>
                <a:latin typeface="Arial" panose="020B0604020202020204" pitchFamily="34" charset="0"/>
                <a:cs typeface="Arial" panose="020B0604020202020204" pitchFamily="34" charset="0"/>
              </a:rPr>
              <a:t>You don’t have to pay the full amount at once</a:t>
            </a:r>
          </a:p>
          <a:p>
            <a:pPr marL="380990" indent="-380990">
              <a:spcAft>
                <a:spcPts val="267"/>
              </a:spcAft>
              <a:buFont typeface="Arial" panose="020B0604020202020204" pitchFamily="34" charset="0"/>
              <a:buChar char="•"/>
            </a:pPr>
            <a:r>
              <a:rPr lang="en-US" sz="2000" dirty="0">
                <a:solidFill>
                  <a:srgbClr val="212529"/>
                </a:solidFill>
                <a:latin typeface="Arial" panose="020B0604020202020204" pitchFamily="34" charset="0"/>
                <a:cs typeface="Arial" panose="020B0604020202020204" pitchFamily="34" charset="0"/>
              </a:rPr>
              <a:t>Swipe your credit card or enter manually and keep the cash</a:t>
            </a:r>
          </a:p>
          <a:p>
            <a:pPr marL="380990" indent="-380990">
              <a:spcAft>
                <a:spcPts val="267"/>
              </a:spcAft>
              <a:buFont typeface="Arial" panose="020B0604020202020204" pitchFamily="34" charset="0"/>
              <a:buChar char="•"/>
            </a:pPr>
            <a:r>
              <a:rPr lang="en-US" sz="2000" i="1" dirty="0">
                <a:solidFill>
                  <a:srgbClr val="212529"/>
                </a:solidFill>
                <a:latin typeface="Arial" panose="020B0604020202020204" pitchFamily="34" charset="0"/>
                <a:cs typeface="Arial" panose="020B0604020202020204" pitchFamily="34" charset="0"/>
              </a:rPr>
              <a:t>“Pay Now” does not count as a credit sale towards Trail’s End Rewards points</a:t>
            </a:r>
          </a:p>
        </p:txBody>
      </p:sp>
      <p:sp>
        <p:nvSpPr>
          <p:cNvPr id="2" name="Oval 1">
            <a:extLst>
              <a:ext uri="{FF2B5EF4-FFF2-40B4-BE49-F238E27FC236}">
                <a16:creationId xmlns:a16="http://schemas.microsoft.com/office/drawing/2014/main" id="{E2042D28-C886-4DEA-9554-D3C681B95C05}"/>
              </a:ext>
            </a:extLst>
          </p:cNvPr>
          <p:cNvSpPr/>
          <p:nvPr/>
        </p:nvSpPr>
        <p:spPr>
          <a:xfrm>
            <a:off x="9170633" y="3415498"/>
            <a:ext cx="1553592" cy="6813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891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pplication&#10;&#10;Description automatically generated with low confidence">
            <a:extLst>
              <a:ext uri="{FF2B5EF4-FFF2-40B4-BE49-F238E27FC236}">
                <a16:creationId xmlns:a16="http://schemas.microsoft.com/office/drawing/2014/main" id="{239F5200-A744-4B40-B461-D3676C327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7B2D66D-4616-4602-9E85-7EFBFBB26325}"/>
              </a:ext>
            </a:extLst>
          </p:cNvPr>
          <p:cNvSpPr txBox="1"/>
          <p:nvPr/>
        </p:nvSpPr>
        <p:spPr>
          <a:xfrm>
            <a:off x="234743" y="299763"/>
            <a:ext cx="7701895" cy="707579"/>
          </a:xfrm>
          <a:prstGeom prst="rect">
            <a:avLst/>
          </a:prstGeom>
          <a:noFill/>
        </p:spPr>
        <p:txBody>
          <a:bodyPr wrap="square" rtlCol="0" anchor="t">
            <a:noAutofit/>
          </a:bodyPr>
          <a:lstStyle/>
          <a:p>
            <a:r>
              <a:rPr lang="en-US" sz="4400" b="1" dirty="0">
                <a:solidFill>
                  <a:schemeClr val="bg1"/>
                </a:solidFill>
                <a:latin typeface="Arial"/>
                <a:cs typeface="Arial"/>
              </a:rPr>
              <a:t>3 Simple Steps to Success</a:t>
            </a:r>
            <a:endParaRPr lang="en-US" dirty="0"/>
          </a:p>
        </p:txBody>
      </p:sp>
      <p:sp>
        <p:nvSpPr>
          <p:cNvPr id="8" name="Slide Number Placeholder 9">
            <a:extLst>
              <a:ext uri="{FF2B5EF4-FFF2-40B4-BE49-F238E27FC236}">
                <a16:creationId xmlns:a16="http://schemas.microsoft.com/office/drawing/2014/main" id="{3B05948D-5CBF-4358-BDA6-B05E5D0409C8}"/>
              </a:ext>
            </a:extLst>
          </p:cNvPr>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16</a:t>
            </a:fld>
            <a:endParaRPr kumimoji="0" lang="en-US" dirty="0">
              <a:solidFill>
                <a:schemeClr val="tx2"/>
              </a:solidFill>
            </a:endParaRPr>
          </a:p>
        </p:txBody>
      </p:sp>
      <p:sp>
        <p:nvSpPr>
          <p:cNvPr id="13" name="Rectangle 12">
            <a:extLst>
              <a:ext uri="{FF2B5EF4-FFF2-40B4-BE49-F238E27FC236}">
                <a16:creationId xmlns:a16="http://schemas.microsoft.com/office/drawing/2014/main" id="{AFD597A8-1BDB-46DB-AA16-977BF3418068}"/>
              </a:ext>
            </a:extLst>
          </p:cNvPr>
          <p:cNvSpPr/>
          <p:nvPr/>
        </p:nvSpPr>
        <p:spPr>
          <a:xfrm>
            <a:off x="1169416" y="2218945"/>
            <a:ext cx="9853168" cy="3570208"/>
          </a:xfrm>
          <a:prstGeom prst="rect">
            <a:avLst/>
          </a:prstGeom>
        </p:spPr>
        <p:txBody>
          <a:bodyPr wrap="square">
            <a:spAutoFit/>
          </a:bodyPr>
          <a:lstStyle/>
          <a:p>
            <a:pPr marL="457200" indent="-457200">
              <a:spcAft>
                <a:spcPts val="267"/>
              </a:spcAft>
              <a:buFont typeface="+mj-lt"/>
              <a:buAutoNum type="arabicPeriod"/>
            </a:pPr>
            <a:r>
              <a:rPr lang="en-US" sz="2400" dirty="0">
                <a:solidFill>
                  <a:srgbClr val="212529"/>
                </a:solidFill>
                <a:latin typeface="Arial" panose="020B0604020202020204" pitchFamily="34" charset="0"/>
                <a:cs typeface="Arial" panose="020B0604020202020204" pitchFamily="34" charset="0"/>
              </a:rPr>
              <a:t>Always wear your uniform and introduce yourself with a smile.</a:t>
            </a:r>
          </a:p>
          <a:p>
            <a:pPr marL="457200" indent="-457200">
              <a:spcAft>
                <a:spcPts val="267"/>
              </a:spcAft>
              <a:buFont typeface="+mj-lt"/>
              <a:buAutoNum type="arabicPeriod"/>
            </a:pPr>
            <a:r>
              <a:rPr lang="en-US" sz="2400" dirty="0">
                <a:solidFill>
                  <a:srgbClr val="212529"/>
                </a:solidFill>
                <a:latin typeface="Arial" panose="020B0604020202020204" pitchFamily="34" charset="0"/>
                <a:cs typeface="Arial" panose="020B0604020202020204" pitchFamily="34" charset="0"/>
              </a:rPr>
              <a:t>Practice your popcorn sales speech.</a:t>
            </a:r>
          </a:p>
          <a:p>
            <a:pPr marL="457200" indent="-457200">
              <a:spcAft>
                <a:spcPts val="267"/>
              </a:spcAft>
              <a:buFont typeface="+mj-lt"/>
              <a:buAutoNum type="arabicPeriod"/>
            </a:pPr>
            <a:r>
              <a:rPr lang="en-US" sz="2400" dirty="0">
                <a:solidFill>
                  <a:srgbClr val="212529"/>
                </a:solidFill>
                <a:latin typeface="Arial" panose="020B0604020202020204" pitchFamily="34" charset="0"/>
                <a:cs typeface="Arial" panose="020B0604020202020204" pitchFamily="34" charset="0"/>
              </a:rPr>
              <a:t>Always say “Thank You” even if the customer does not make a purchase.</a:t>
            </a:r>
          </a:p>
          <a:p>
            <a:pPr marL="380990" indent="-380990">
              <a:spcAft>
                <a:spcPts val="267"/>
              </a:spcAft>
              <a:buFont typeface="Arial" panose="020B0604020202020204" pitchFamily="34" charset="0"/>
              <a:buChar char="•"/>
            </a:pPr>
            <a:endParaRPr lang="en-US" sz="2400" dirty="0">
              <a:solidFill>
                <a:srgbClr val="212529"/>
              </a:solidFill>
              <a:latin typeface="Arial" panose="020B0604020202020204" pitchFamily="34" charset="0"/>
              <a:cs typeface="Arial" panose="020B0604020202020204" pitchFamily="34" charset="0"/>
            </a:endParaRPr>
          </a:p>
          <a:p>
            <a:pPr>
              <a:spcAft>
                <a:spcPts val="267"/>
              </a:spcAft>
            </a:pPr>
            <a:r>
              <a:rPr lang="en-US" sz="2400" b="1" dirty="0">
                <a:solidFill>
                  <a:srgbClr val="212529"/>
                </a:solidFill>
                <a:latin typeface="Arial" panose="020B0604020202020204" pitchFamily="34" charset="0"/>
                <a:cs typeface="Arial" panose="020B0604020202020204" pitchFamily="34" charset="0"/>
              </a:rPr>
              <a:t>Example Speech: </a:t>
            </a:r>
            <a:r>
              <a:rPr lang="en-US" sz="2400" i="1" dirty="0">
                <a:solidFill>
                  <a:srgbClr val="212529"/>
                </a:solidFill>
                <a:latin typeface="Arial" panose="020B0604020202020204" pitchFamily="34" charset="0"/>
                <a:cs typeface="Arial" panose="020B0604020202020204" pitchFamily="34" charset="0"/>
              </a:rPr>
              <a:t>“Hi, my name is &lt;Your Name&gt;! I’m earning my way to summer camp. Can I count on your support? All of the popcorn is delicious, and you’ll help fund many adventures in Scouting. If you don’t have any cash, don’t worry, I can take credit cards!” </a:t>
            </a:r>
          </a:p>
        </p:txBody>
      </p:sp>
    </p:spTree>
    <p:extLst>
      <p:ext uri="{BB962C8B-B14F-4D97-AF65-F5344CB8AC3E}">
        <p14:creationId xmlns:p14="http://schemas.microsoft.com/office/powerpoint/2010/main" val="1315636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plication&#10;&#10;Description automatically generated with low confidence">
            <a:extLst>
              <a:ext uri="{FF2B5EF4-FFF2-40B4-BE49-F238E27FC236}">
                <a16:creationId xmlns:a16="http://schemas.microsoft.com/office/drawing/2014/main" id="{AD2BF235-8453-4464-98AD-D462203DF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9"/>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17</a:t>
            </a:fld>
            <a:endParaRPr kumimoji="0" lang="en-US" dirty="0">
              <a:solidFill>
                <a:schemeClr val="tx2"/>
              </a:solidFill>
            </a:endParaRPr>
          </a:p>
        </p:txBody>
      </p:sp>
      <p:sp>
        <p:nvSpPr>
          <p:cNvPr id="60" name="TextBox 59">
            <a:extLst>
              <a:ext uri="{FF2B5EF4-FFF2-40B4-BE49-F238E27FC236}">
                <a16:creationId xmlns:a16="http://schemas.microsoft.com/office/drawing/2014/main" id="{0446C6AE-DCA1-4365-840C-594618139489}"/>
              </a:ext>
            </a:extLst>
          </p:cNvPr>
          <p:cNvSpPr txBox="1"/>
          <p:nvPr/>
        </p:nvSpPr>
        <p:spPr>
          <a:xfrm>
            <a:off x="4340869" y="1575839"/>
            <a:ext cx="880788" cy="318100"/>
          </a:xfrm>
          <a:prstGeom prst="rect">
            <a:avLst/>
          </a:prstGeom>
          <a:noFill/>
        </p:spPr>
        <p:txBody>
          <a:bodyPr wrap="square" rtlCol="0">
            <a:spAutoFit/>
          </a:bodyPr>
          <a:lstStyle/>
          <a:p>
            <a:r>
              <a:rPr lang="en-US" sz="1467" b="1" dirty="0">
                <a:solidFill>
                  <a:prstClr val="white"/>
                </a:solidFill>
                <a:latin typeface="Calibri" panose="020F0502020204030204" pitchFamily="34" charset="0"/>
              </a:rPr>
              <a:t>$X</a:t>
            </a:r>
          </a:p>
        </p:txBody>
      </p:sp>
      <p:sp>
        <p:nvSpPr>
          <p:cNvPr id="68" name="TextBox 67">
            <a:extLst>
              <a:ext uri="{FF2B5EF4-FFF2-40B4-BE49-F238E27FC236}">
                <a16:creationId xmlns:a16="http://schemas.microsoft.com/office/drawing/2014/main" id="{E5EE61A0-3A37-4DF8-9804-D3A0B2DB2178}"/>
              </a:ext>
            </a:extLst>
          </p:cNvPr>
          <p:cNvSpPr txBox="1"/>
          <p:nvPr/>
        </p:nvSpPr>
        <p:spPr>
          <a:xfrm>
            <a:off x="6324879" y="4689602"/>
            <a:ext cx="880788" cy="318100"/>
          </a:xfrm>
          <a:prstGeom prst="rect">
            <a:avLst/>
          </a:prstGeom>
          <a:noFill/>
        </p:spPr>
        <p:txBody>
          <a:bodyPr wrap="square" rtlCol="0">
            <a:spAutoFit/>
          </a:bodyPr>
          <a:lstStyle/>
          <a:p>
            <a:r>
              <a:rPr lang="en-US" sz="1467" b="1" dirty="0">
                <a:solidFill>
                  <a:prstClr val="white"/>
                </a:solidFill>
                <a:latin typeface="Calibri" panose="020F0502020204030204" pitchFamily="34" charset="0"/>
              </a:rPr>
              <a:t>$X</a:t>
            </a:r>
          </a:p>
        </p:txBody>
      </p:sp>
      <p:sp>
        <p:nvSpPr>
          <p:cNvPr id="34" name="TextBox 33">
            <a:extLst>
              <a:ext uri="{FF2B5EF4-FFF2-40B4-BE49-F238E27FC236}">
                <a16:creationId xmlns:a16="http://schemas.microsoft.com/office/drawing/2014/main" id="{279756F7-927F-4020-89B7-F084E08F3C87}"/>
              </a:ext>
            </a:extLst>
          </p:cNvPr>
          <p:cNvSpPr txBox="1"/>
          <p:nvPr/>
        </p:nvSpPr>
        <p:spPr>
          <a:xfrm>
            <a:off x="234744" y="299763"/>
            <a:ext cx="7690057" cy="707579"/>
          </a:xfrm>
          <a:prstGeom prst="rect">
            <a:avLst/>
          </a:prstGeom>
          <a:noFill/>
        </p:spPr>
        <p:txBody>
          <a:bodyPr wrap="square" rtlCol="0" anchor="t">
            <a:noAutofit/>
          </a:bodyPr>
          <a:lstStyle/>
          <a:p>
            <a:r>
              <a:rPr lang="en-US" sz="4400" b="1" dirty="0">
                <a:solidFill>
                  <a:schemeClr val="bg1"/>
                </a:solidFill>
                <a:latin typeface="Arial"/>
                <a:cs typeface="Arial"/>
              </a:rPr>
              <a:t>PRODUCTS - TRADITIONAL</a:t>
            </a:r>
            <a:endParaRPr lang="en-US" dirty="0"/>
          </a:p>
        </p:txBody>
      </p:sp>
      <p:pic>
        <p:nvPicPr>
          <p:cNvPr id="3" name="Picture 2">
            <a:extLst>
              <a:ext uri="{FF2B5EF4-FFF2-40B4-BE49-F238E27FC236}">
                <a16:creationId xmlns:a16="http://schemas.microsoft.com/office/drawing/2014/main" id="{6E923ACC-0AF7-40EF-9777-3C33C0E36152}"/>
              </a:ext>
            </a:extLst>
          </p:cNvPr>
          <p:cNvPicPr>
            <a:picLocks noChangeAspect="1"/>
          </p:cNvPicPr>
          <p:nvPr/>
        </p:nvPicPr>
        <p:blipFill>
          <a:blip r:embed="rId4"/>
          <a:stretch>
            <a:fillRect/>
          </a:stretch>
        </p:blipFill>
        <p:spPr>
          <a:xfrm>
            <a:off x="12515569" y="2834640"/>
            <a:ext cx="1436436" cy="2251710"/>
          </a:xfrm>
          <a:prstGeom prst="rect">
            <a:avLst/>
          </a:prstGeom>
        </p:spPr>
      </p:pic>
      <p:pic>
        <p:nvPicPr>
          <p:cNvPr id="6" name="Picture 5">
            <a:extLst>
              <a:ext uri="{FF2B5EF4-FFF2-40B4-BE49-F238E27FC236}">
                <a16:creationId xmlns:a16="http://schemas.microsoft.com/office/drawing/2014/main" id="{4564E16B-9188-4C5F-91D1-A6EE8EFC5E76}"/>
              </a:ext>
            </a:extLst>
          </p:cNvPr>
          <p:cNvPicPr>
            <a:picLocks noChangeAspect="1"/>
          </p:cNvPicPr>
          <p:nvPr/>
        </p:nvPicPr>
        <p:blipFill>
          <a:blip r:embed="rId5"/>
          <a:stretch>
            <a:fillRect/>
          </a:stretch>
        </p:blipFill>
        <p:spPr>
          <a:xfrm>
            <a:off x="80456" y="1789938"/>
            <a:ext cx="12031087" cy="4341114"/>
          </a:xfrm>
          <a:prstGeom prst="rect">
            <a:avLst/>
          </a:prstGeom>
        </p:spPr>
      </p:pic>
    </p:spTree>
    <p:extLst>
      <p:ext uri="{BB962C8B-B14F-4D97-AF65-F5344CB8AC3E}">
        <p14:creationId xmlns:p14="http://schemas.microsoft.com/office/powerpoint/2010/main" val="2137896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C89F284A-CF87-4334-AF68-2346412FE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2FB1FE7-BD4B-42A7-B98A-5602737D0CDA}"/>
              </a:ext>
            </a:extLst>
          </p:cNvPr>
          <p:cNvPicPr>
            <a:picLocks noChangeAspect="1"/>
          </p:cNvPicPr>
          <p:nvPr/>
        </p:nvPicPr>
        <p:blipFill>
          <a:blip r:embed="rId3"/>
          <a:stretch>
            <a:fillRect/>
          </a:stretch>
        </p:blipFill>
        <p:spPr>
          <a:xfrm>
            <a:off x="7507224" y="2601894"/>
            <a:ext cx="4436036" cy="2218019"/>
          </a:xfrm>
          <a:prstGeom prst="rect">
            <a:avLst/>
          </a:prstGeom>
        </p:spPr>
      </p:pic>
      <p:sp>
        <p:nvSpPr>
          <p:cNvPr id="6" name="TextBox 5">
            <a:extLst>
              <a:ext uri="{FF2B5EF4-FFF2-40B4-BE49-F238E27FC236}">
                <a16:creationId xmlns:a16="http://schemas.microsoft.com/office/drawing/2014/main" id="{E92189B3-F91F-4C91-A2F2-384E0ECBF440}"/>
              </a:ext>
            </a:extLst>
          </p:cNvPr>
          <p:cNvSpPr txBox="1"/>
          <p:nvPr/>
        </p:nvSpPr>
        <p:spPr>
          <a:xfrm>
            <a:off x="234744" y="299763"/>
            <a:ext cx="8401257" cy="707579"/>
          </a:xfrm>
          <a:prstGeom prst="rect">
            <a:avLst/>
          </a:prstGeom>
          <a:noFill/>
        </p:spPr>
        <p:txBody>
          <a:bodyPr wrap="square" rtlCol="0" anchor="t">
            <a:noAutofit/>
          </a:bodyPr>
          <a:lstStyle/>
          <a:p>
            <a:r>
              <a:rPr lang="en-US" sz="4400" b="1" dirty="0">
                <a:solidFill>
                  <a:schemeClr val="bg1"/>
                </a:solidFill>
                <a:latin typeface="Arial"/>
                <a:cs typeface="Arial"/>
              </a:rPr>
              <a:t>DONATIONS</a:t>
            </a:r>
            <a:endParaRPr lang="en-US" dirty="0"/>
          </a:p>
        </p:txBody>
      </p:sp>
      <p:sp>
        <p:nvSpPr>
          <p:cNvPr id="8" name="Rectangle 7">
            <a:extLst>
              <a:ext uri="{FF2B5EF4-FFF2-40B4-BE49-F238E27FC236}">
                <a16:creationId xmlns:a16="http://schemas.microsoft.com/office/drawing/2014/main" id="{A9DF57AA-982F-4D83-8E5B-7F106CD7ADF0}"/>
              </a:ext>
            </a:extLst>
          </p:cNvPr>
          <p:cNvSpPr/>
          <p:nvPr/>
        </p:nvSpPr>
        <p:spPr>
          <a:xfrm>
            <a:off x="-344090" y="1662276"/>
            <a:ext cx="8025196" cy="469809"/>
          </a:xfrm>
          <a:prstGeom prst="rect">
            <a:avLst/>
          </a:prstGeom>
        </p:spPr>
        <p:txBody>
          <a:bodyPr wrap="square">
            <a:spAutoFit/>
          </a:bodyPr>
          <a:lstStyle/>
          <a:p>
            <a:pPr marL="914377" lvl="2" defTabSz="914377">
              <a:lnSpc>
                <a:spcPct val="107000"/>
              </a:lnSpc>
              <a:spcAft>
                <a:spcPts val="1600"/>
              </a:spcAft>
            </a:pPr>
            <a:r>
              <a:rPr lang="en-US" sz="2400" dirty="0">
                <a:solidFill>
                  <a:srgbClr val="EB2827"/>
                </a:solidFill>
                <a:latin typeface="Arial Black" panose="020B0A04020102020204" pitchFamily="34" charset="0"/>
                <a:ea typeface="Calibri" panose="020F0502020204030204" pitchFamily="34" charset="0"/>
                <a:cs typeface="Arial" panose="020B0604020202020204" pitchFamily="34" charset="0"/>
              </a:rPr>
              <a:t>American Heroes Donation Program</a:t>
            </a:r>
            <a:endParaRPr lang="en-US" sz="2400" dirty="0">
              <a:latin typeface="Arial Black" panose="020B0A040201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FE60E21-DA86-4728-B448-D003F3239A57}"/>
              </a:ext>
            </a:extLst>
          </p:cNvPr>
          <p:cNvSpPr/>
          <p:nvPr/>
        </p:nvSpPr>
        <p:spPr>
          <a:xfrm>
            <a:off x="604435" y="2132085"/>
            <a:ext cx="6902789" cy="4639732"/>
          </a:xfrm>
          <a:prstGeom prst="rect">
            <a:avLst/>
          </a:prstGeom>
        </p:spPr>
        <p:txBody>
          <a:bodyPr wrap="square">
            <a:spAutoFit/>
          </a:bodyPr>
          <a:lstStyle/>
          <a:p>
            <a:pPr>
              <a:spcAft>
                <a:spcPts val="267"/>
              </a:spcAft>
            </a:pPr>
            <a:r>
              <a:rPr lang="en-US" dirty="0">
                <a:solidFill>
                  <a:srgbClr val="212529"/>
                </a:solidFill>
                <a:latin typeface="Arial" panose="020B0604020202020204" pitchFamily="34" charset="0"/>
                <a:cs typeface="Arial" panose="020B0604020202020204" pitchFamily="34" charset="0"/>
              </a:rPr>
              <a:t>When a customer purchases an American Heroes Donation, a portion of the purchase goes back to local kids and Trail’s End sends delicious treats to first responders, military men and women, their families, and veteran organizations. Trail’s End has teamed up with Soldiers’ Angels to distribute the popcorn to VA Hospitals, National Guard units, and military bases across the country.</a:t>
            </a:r>
            <a:br>
              <a:rPr lang="en-US" dirty="0">
                <a:solidFill>
                  <a:srgbClr val="212529"/>
                </a:solidFill>
                <a:latin typeface="Arial" panose="020B0604020202020204" pitchFamily="34" charset="0"/>
                <a:cs typeface="Arial" panose="020B0604020202020204" pitchFamily="34" charset="0"/>
              </a:rPr>
            </a:br>
            <a:endParaRPr lang="en-US" dirty="0">
              <a:solidFill>
                <a:srgbClr val="212529"/>
              </a:solidFill>
              <a:latin typeface="Arial" panose="020B0604020202020204" pitchFamily="34" charset="0"/>
              <a:cs typeface="Arial" panose="020B0604020202020204" pitchFamily="34" charset="0"/>
            </a:endParaRPr>
          </a:p>
          <a:p>
            <a:pPr marL="800100" lvl="1" indent="-342900">
              <a:spcAft>
                <a:spcPts val="267"/>
              </a:spcAft>
              <a:buFont typeface="Arial" panose="020B0604020202020204" pitchFamily="34" charset="0"/>
              <a:buChar char="•"/>
            </a:pPr>
            <a:r>
              <a:rPr lang="en-US" dirty="0">
                <a:solidFill>
                  <a:srgbClr val="212529"/>
                </a:solidFill>
                <a:latin typeface="Arial" panose="020B0604020202020204" pitchFamily="34" charset="0"/>
                <a:cs typeface="Arial" panose="020B0604020202020204" pitchFamily="34" charset="0"/>
              </a:rPr>
              <a:t>Over </a:t>
            </a:r>
            <a:r>
              <a:rPr lang="en-US" b="1" dirty="0">
                <a:solidFill>
                  <a:srgbClr val="212529"/>
                </a:solidFill>
                <a:latin typeface="Arial" panose="020B0604020202020204" pitchFamily="34" charset="0"/>
                <a:cs typeface="Arial" panose="020B0604020202020204" pitchFamily="34" charset="0"/>
              </a:rPr>
              <a:t>$66 million </a:t>
            </a:r>
            <a:r>
              <a:rPr lang="en-US" dirty="0">
                <a:solidFill>
                  <a:srgbClr val="212529"/>
                </a:solidFill>
                <a:latin typeface="Arial" panose="020B0604020202020204" pitchFamily="34" charset="0"/>
                <a:cs typeface="Arial" panose="020B0604020202020204" pitchFamily="34" charset="0"/>
              </a:rPr>
              <a:t>worth of popcorn has been donated to U.S. troops over the years</a:t>
            </a:r>
          </a:p>
          <a:p>
            <a:pPr marL="800100" lvl="1" indent="-342900">
              <a:spcAft>
                <a:spcPts val="267"/>
              </a:spcAft>
              <a:buFont typeface="Arial" panose="020B0604020202020204" pitchFamily="34" charset="0"/>
              <a:buChar char="•"/>
            </a:pPr>
            <a:r>
              <a:rPr lang="en-US" dirty="0">
                <a:solidFill>
                  <a:srgbClr val="212529"/>
                </a:solidFill>
                <a:latin typeface="Arial" panose="020B0604020202020204" pitchFamily="34" charset="0"/>
                <a:cs typeface="Arial" panose="020B0604020202020204" pitchFamily="34" charset="0"/>
              </a:rPr>
              <a:t>In 2019, over </a:t>
            </a:r>
            <a:r>
              <a:rPr lang="en-US" b="1" dirty="0">
                <a:solidFill>
                  <a:srgbClr val="212529"/>
                </a:solidFill>
                <a:latin typeface="Arial" panose="020B0604020202020204" pitchFamily="34" charset="0"/>
                <a:cs typeface="Arial" panose="020B0604020202020204" pitchFamily="34" charset="0"/>
              </a:rPr>
              <a:t>2,900 pallets </a:t>
            </a:r>
            <a:r>
              <a:rPr lang="en-US" dirty="0">
                <a:solidFill>
                  <a:srgbClr val="212529"/>
                </a:solidFill>
                <a:latin typeface="Arial" panose="020B0604020202020204" pitchFamily="34" charset="0"/>
                <a:cs typeface="Arial" panose="020B0604020202020204" pitchFamily="34" charset="0"/>
              </a:rPr>
              <a:t>of popcorn was shipped to 45 locations in 22 states</a:t>
            </a:r>
            <a:br>
              <a:rPr lang="en-US" dirty="0">
                <a:solidFill>
                  <a:srgbClr val="212529"/>
                </a:solidFill>
                <a:latin typeface="Arial" panose="020B0604020202020204" pitchFamily="34" charset="0"/>
                <a:cs typeface="Arial" panose="020B0604020202020204" pitchFamily="34" charset="0"/>
              </a:rPr>
            </a:br>
            <a:endParaRPr lang="en-US" dirty="0">
              <a:solidFill>
                <a:srgbClr val="212529"/>
              </a:solidFill>
              <a:latin typeface="Arial" panose="020B0604020202020204" pitchFamily="34" charset="0"/>
              <a:cs typeface="Arial" panose="020B0604020202020204" pitchFamily="34" charset="0"/>
            </a:endParaRPr>
          </a:p>
          <a:p>
            <a:pPr>
              <a:spcAft>
                <a:spcPts val="267"/>
              </a:spcAft>
            </a:pPr>
            <a:r>
              <a:rPr lang="en-US" b="1" dirty="0">
                <a:solidFill>
                  <a:srgbClr val="212529"/>
                </a:solidFill>
                <a:latin typeface="Arial" panose="020B0604020202020204" pitchFamily="34" charset="0"/>
                <a:cs typeface="Arial" panose="020B0604020202020204" pitchFamily="34" charset="0"/>
              </a:rPr>
              <a:t>NEW in 2021: </a:t>
            </a:r>
            <a:r>
              <a:rPr lang="en-US" dirty="0">
                <a:solidFill>
                  <a:srgbClr val="212529"/>
                </a:solidFill>
                <a:latin typeface="Arial" panose="020B0604020202020204" pitchFamily="34" charset="0"/>
                <a:cs typeface="Arial" panose="020B0604020202020204" pitchFamily="34" charset="0"/>
              </a:rPr>
              <a:t>In addition to a one-time donation, customers now have the option to sign up for a monthly donation amount (minimum $5)! </a:t>
            </a:r>
          </a:p>
        </p:txBody>
      </p:sp>
    </p:spTree>
    <p:extLst>
      <p:ext uri="{BB962C8B-B14F-4D97-AF65-F5344CB8AC3E}">
        <p14:creationId xmlns:p14="http://schemas.microsoft.com/office/powerpoint/2010/main" val="3487941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plication&#10;&#10;Description automatically generated with low confidence">
            <a:extLst>
              <a:ext uri="{FF2B5EF4-FFF2-40B4-BE49-F238E27FC236}">
                <a16:creationId xmlns:a16="http://schemas.microsoft.com/office/drawing/2014/main" id="{2227FA8B-57F4-47B4-9218-5752A7436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Content Placeholder 10">
            <a:extLst>
              <a:ext uri="{FF2B5EF4-FFF2-40B4-BE49-F238E27FC236}">
                <a16:creationId xmlns:a16="http://schemas.microsoft.com/office/drawing/2014/main" id="{978CEC77-92D3-4CA2-98DB-72A6FB9319B3}"/>
              </a:ext>
            </a:extLst>
          </p:cNvPr>
          <p:cNvSpPr txBox="1">
            <a:spLocks/>
          </p:cNvSpPr>
          <p:nvPr/>
        </p:nvSpPr>
        <p:spPr>
          <a:xfrm>
            <a:off x="1524001" y="2012222"/>
            <a:ext cx="5086097" cy="3597172"/>
          </a:xfrm>
          <a:prstGeom prst="rect">
            <a:avLst/>
          </a:prstGeom>
        </p:spPr>
        <p:txBody>
          <a:bodyPr vert="horz" lIns="121920" tIns="60960" rIns="121920" bIns="60960" rtlCol="0">
            <a:noAutofit/>
          </a:bodyPr>
          <a:lstStyle>
            <a:lvl1pPr marL="0" indent="0" algn="ctr" defTabSz="1828343" rtl="0" eaLnBrk="1" latinLnBrk="0" hangingPunct="1">
              <a:lnSpc>
                <a:spcPct val="90000"/>
              </a:lnSpc>
              <a:spcBef>
                <a:spcPts val="2000"/>
              </a:spcBef>
              <a:buFont typeface="Arial" panose="020B0604020202020204" pitchFamily="34" charset="0"/>
              <a:buNone/>
              <a:defRPr sz="4799" kern="1200">
                <a:solidFill>
                  <a:schemeClr val="tx1"/>
                </a:solidFill>
                <a:latin typeface="+mn-lt"/>
                <a:ea typeface="+mn-ea"/>
                <a:cs typeface="+mn-cs"/>
              </a:defRPr>
            </a:lvl1pPr>
            <a:lvl2pPr marL="914171" indent="0" algn="ctr"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2pPr>
            <a:lvl3pPr marL="1828343" indent="0" algn="ctr"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3pPr>
            <a:lvl4pPr marL="2742514"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4pPr>
            <a:lvl5pPr marL="3656686"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5pPr>
            <a:lvl6pPr marL="4570857"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6pPr>
            <a:lvl7pPr marL="5485028"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7pPr>
            <a:lvl8pPr marL="6399200"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8pPr>
            <a:lvl9pPr marL="7313371"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9pPr>
          </a:lstStyle>
          <a:p>
            <a:pPr algn="l">
              <a:lnSpc>
                <a:spcPct val="100000"/>
              </a:lnSpc>
              <a:spcBef>
                <a:spcPts val="0"/>
              </a:spcBef>
            </a:pPr>
            <a:r>
              <a:rPr lang="en-US" sz="2933" dirty="0">
                <a:latin typeface="Arial" panose="020B0604020202020204" pitchFamily="34" charset="0"/>
                <a:cs typeface="Arial" panose="020B0604020202020204" pitchFamily="34" charset="0"/>
              </a:rPr>
              <a:t>Online Direct &amp; Wagon Start</a:t>
            </a:r>
          </a:p>
          <a:p>
            <a:pPr algn="l">
              <a:lnSpc>
                <a:spcPct val="100000"/>
              </a:lnSpc>
              <a:spcBef>
                <a:spcPts val="0"/>
              </a:spcBef>
            </a:pPr>
            <a:r>
              <a:rPr lang="en-US" sz="2933" dirty="0">
                <a:latin typeface="Arial" panose="020B0604020202020204" pitchFamily="34" charset="0"/>
                <a:cs typeface="Arial" panose="020B0604020202020204" pitchFamily="34" charset="0"/>
              </a:rPr>
              <a:t>Storefront Signups Live</a:t>
            </a:r>
          </a:p>
          <a:p>
            <a:pPr algn="l">
              <a:lnSpc>
                <a:spcPct val="100000"/>
              </a:lnSpc>
              <a:spcBef>
                <a:spcPts val="0"/>
              </a:spcBef>
            </a:pPr>
            <a:r>
              <a:rPr lang="en-US" sz="2933" dirty="0">
                <a:latin typeface="Arial" panose="020B0604020202020204" pitchFamily="34" charset="0"/>
                <a:cs typeface="Arial" panose="020B0604020202020204" pitchFamily="34" charset="0"/>
              </a:rPr>
              <a:t>First Storefront Sale</a:t>
            </a:r>
          </a:p>
          <a:p>
            <a:pPr algn="l">
              <a:lnSpc>
                <a:spcPct val="100000"/>
              </a:lnSpc>
              <a:spcBef>
                <a:spcPts val="0"/>
              </a:spcBef>
            </a:pPr>
            <a:r>
              <a:rPr lang="en-US" sz="2933" dirty="0">
                <a:latin typeface="Arial" panose="020B0604020202020204" pitchFamily="34" charset="0"/>
                <a:cs typeface="Arial" panose="020B0604020202020204" pitchFamily="34" charset="0"/>
              </a:rPr>
              <a:t>Last Day to Return Wagon</a:t>
            </a:r>
          </a:p>
          <a:p>
            <a:pPr algn="l">
              <a:lnSpc>
                <a:spcPct val="100000"/>
              </a:lnSpc>
              <a:spcBef>
                <a:spcPts val="0"/>
              </a:spcBef>
            </a:pPr>
            <a:r>
              <a:rPr lang="en-US" sz="2933" dirty="0">
                <a:latin typeface="Arial" panose="020B0604020202020204" pitchFamily="34" charset="0"/>
                <a:cs typeface="Arial" panose="020B0604020202020204" pitchFamily="34" charset="0"/>
              </a:rPr>
              <a:t>Last Storefront Sale</a:t>
            </a:r>
          </a:p>
          <a:p>
            <a:pPr algn="l">
              <a:lnSpc>
                <a:spcPct val="100000"/>
              </a:lnSpc>
              <a:spcBef>
                <a:spcPts val="0"/>
              </a:spcBef>
            </a:pPr>
            <a:r>
              <a:rPr lang="en-US" sz="2933" dirty="0">
                <a:latin typeface="Arial" panose="020B0604020202020204" pitchFamily="34" charset="0"/>
                <a:cs typeface="Arial" panose="020B0604020202020204" pitchFamily="34" charset="0"/>
              </a:rPr>
              <a:t>Popcorn Party		</a:t>
            </a:r>
          </a:p>
          <a:p>
            <a:r>
              <a:rPr lang="en-US" sz="2933"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C5586B2-9FE0-4EA0-9EB2-6E2D471F571F}"/>
              </a:ext>
            </a:extLst>
          </p:cNvPr>
          <p:cNvSpPr txBox="1"/>
          <p:nvPr/>
        </p:nvSpPr>
        <p:spPr>
          <a:xfrm>
            <a:off x="234743" y="299763"/>
            <a:ext cx="6443148" cy="707579"/>
          </a:xfrm>
          <a:prstGeom prst="rect">
            <a:avLst/>
          </a:prstGeom>
          <a:noFill/>
        </p:spPr>
        <p:txBody>
          <a:bodyPr wrap="square" rtlCol="0" anchor="t">
            <a:noAutofit/>
          </a:bodyPr>
          <a:lstStyle/>
          <a:p>
            <a:r>
              <a:rPr lang="en-US" sz="4400" b="1" dirty="0">
                <a:solidFill>
                  <a:schemeClr val="bg1"/>
                </a:solidFill>
                <a:latin typeface="Arial"/>
                <a:cs typeface="Arial"/>
              </a:rPr>
              <a:t>KEY DATES</a:t>
            </a:r>
            <a:endParaRPr lang="en-US" dirty="0"/>
          </a:p>
        </p:txBody>
      </p:sp>
      <p:sp>
        <p:nvSpPr>
          <p:cNvPr id="7" name="Slide Number Placeholder 9">
            <a:extLst>
              <a:ext uri="{FF2B5EF4-FFF2-40B4-BE49-F238E27FC236}">
                <a16:creationId xmlns:a16="http://schemas.microsoft.com/office/drawing/2014/main" id="{0C833E51-9F3F-4234-B0AA-460CAAC42037}"/>
              </a:ext>
            </a:extLst>
          </p:cNvPr>
          <p:cNvSpPr txBox="1">
            <a:spLocks/>
          </p:cNvSpPr>
          <p:nvPr/>
        </p:nvSpPr>
        <p:spPr>
          <a:xfrm>
            <a:off x="11480800" y="6273800"/>
            <a:ext cx="711200" cy="381000"/>
          </a:xfrm>
          <a:prstGeom prst="rect">
            <a:avLst/>
          </a:prstGeom>
        </p:spPr>
        <p:txBody>
          <a:bodyPr vert="horz" anchor="ctr" anchorCtr="0">
            <a:normAutofit/>
          </a:bodyPr>
          <a:lstStyle>
            <a:lvl1pPr marL="0" algn="ctr" rtl="0" eaLnBrk="1" latinLnBrk="0" hangingPunct="1">
              <a:defRPr kumimoji="0" sz="1400" b="1" kern="1200">
                <a:solidFill>
                  <a:schemeClr val="tx2"/>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fld id="{A3F7CB7D-F184-43C7-B6FD-03D728E1BBFF}" type="slidenum">
              <a:rPr lang="en-US" sz="1867">
                <a:solidFill>
                  <a:srgbClr val="464646"/>
                </a:solidFill>
                <a:latin typeface="Tw Cen MT"/>
              </a:rPr>
              <a:pPr/>
              <a:t>19</a:t>
            </a:fld>
            <a:endParaRPr lang="en-US" sz="1867" dirty="0">
              <a:solidFill>
                <a:srgbClr val="464646"/>
              </a:solidFill>
              <a:latin typeface="Tw Cen MT"/>
            </a:endParaRPr>
          </a:p>
        </p:txBody>
      </p:sp>
      <p:sp>
        <p:nvSpPr>
          <p:cNvPr id="6" name="Content Placeholder 10">
            <a:extLst>
              <a:ext uri="{FF2B5EF4-FFF2-40B4-BE49-F238E27FC236}">
                <a16:creationId xmlns:a16="http://schemas.microsoft.com/office/drawing/2014/main" id="{C8BDE2DF-03BA-4CDB-991C-6996575D30F9}"/>
              </a:ext>
            </a:extLst>
          </p:cNvPr>
          <p:cNvSpPr txBox="1">
            <a:spLocks/>
          </p:cNvSpPr>
          <p:nvPr/>
        </p:nvSpPr>
        <p:spPr>
          <a:xfrm>
            <a:off x="7315200" y="2012222"/>
            <a:ext cx="2641600" cy="3597172"/>
          </a:xfrm>
          <a:prstGeom prst="rect">
            <a:avLst/>
          </a:prstGeom>
        </p:spPr>
        <p:txBody>
          <a:bodyPr vert="horz" lIns="121920" tIns="60960" rIns="121920" bIns="60960" rtlCol="0">
            <a:noAutofit/>
          </a:bodyPr>
          <a:lstStyle>
            <a:lvl1pPr marL="0" indent="0" algn="ctr" defTabSz="1828343" rtl="0" eaLnBrk="1" latinLnBrk="0" hangingPunct="1">
              <a:lnSpc>
                <a:spcPct val="90000"/>
              </a:lnSpc>
              <a:spcBef>
                <a:spcPts val="2000"/>
              </a:spcBef>
              <a:buFont typeface="Arial" panose="020B0604020202020204" pitchFamily="34" charset="0"/>
              <a:buNone/>
              <a:defRPr sz="4799" kern="1200">
                <a:solidFill>
                  <a:schemeClr val="tx1"/>
                </a:solidFill>
                <a:latin typeface="+mn-lt"/>
                <a:ea typeface="+mn-ea"/>
                <a:cs typeface="+mn-cs"/>
              </a:defRPr>
            </a:lvl1pPr>
            <a:lvl2pPr marL="914171" indent="0" algn="ctr"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2pPr>
            <a:lvl3pPr marL="1828343" indent="0" algn="ctr"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3pPr>
            <a:lvl4pPr marL="2742514"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4pPr>
            <a:lvl5pPr marL="3656686"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5pPr>
            <a:lvl6pPr marL="4570857"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6pPr>
            <a:lvl7pPr marL="5485028"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7pPr>
            <a:lvl8pPr marL="6399200"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8pPr>
            <a:lvl9pPr marL="7313371"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9pPr>
          </a:lstStyle>
          <a:p>
            <a:pPr algn="l">
              <a:lnSpc>
                <a:spcPct val="100000"/>
              </a:lnSpc>
              <a:spcBef>
                <a:spcPts val="0"/>
              </a:spcBef>
            </a:pPr>
            <a:r>
              <a:rPr lang="en-US" sz="2933" dirty="0">
                <a:highlight>
                  <a:srgbClr val="FFFF00"/>
                </a:highlight>
                <a:latin typeface="Arial" panose="020B0604020202020204" pitchFamily="34" charset="0"/>
                <a:cs typeface="Arial" panose="020B0604020202020204" pitchFamily="34" charset="0"/>
              </a:rPr>
              <a:t>Aug. 1</a:t>
            </a:r>
          </a:p>
          <a:p>
            <a:pPr algn="l">
              <a:lnSpc>
                <a:spcPct val="100000"/>
              </a:lnSpc>
              <a:spcBef>
                <a:spcPts val="0"/>
              </a:spcBef>
            </a:pPr>
            <a:r>
              <a:rPr lang="en-US" sz="2933" dirty="0">
                <a:highlight>
                  <a:srgbClr val="FFFF00"/>
                </a:highlight>
                <a:latin typeface="Arial" panose="020B0604020202020204" pitchFamily="34" charset="0"/>
                <a:cs typeface="Arial" panose="020B0604020202020204" pitchFamily="34" charset="0"/>
              </a:rPr>
              <a:t>July 23</a:t>
            </a:r>
          </a:p>
          <a:p>
            <a:pPr algn="l">
              <a:lnSpc>
                <a:spcPct val="100000"/>
              </a:lnSpc>
              <a:spcBef>
                <a:spcPts val="0"/>
              </a:spcBef>
            </a:pPr>
            <a:r>
              <a:rPr lang="en-US" sz="2933" dirty="0">
                <a:highlight>
                  <a:srgbClr val="FFFF00"/>
                </a:highlight>
                <a:latin typeface="Arial" panose="020B0604020202020204" pitchFamily="34" charset="0"/>
                <a:cs typeface="Arial" panose="020B0604020202020204" pitchFamily="34" charset="0"/>
              </a:rPr>
              <a:t>August 25</a:t>
            </a:r>
          </a:p>
          <a:p>
            <a:pPr algn="l">
              <a:lnSpc>
                <a:spcPct val="100000"/>
              </a:lnSpc>
              <a:spcBef>
                <a:spcPts val="0"/>
              </a:spcBef>
            </a:pPr>
            <a:r>
              <a:rPr lang="en-US" sz="2933" dirty="0">
                <a:highlight>
                  <a:srgbClr val="FFFF00"/>
                </a:highlight>
                <a:latin typeface="Arial" panose="020B0604020202020204" pitchFamily="34" charset="0"/>
                <a:cs typeface="Arial" panose="020B0604020202020204" pitchFamily="34" charset="0"/>
              </a:rPr>
              <a:t>October 12</a:t>
            </a:r>
          </a:p>
          <a:p>
            <a:pPr algn="l">
              <a:lnSpc>
                <a:spcPct val="100000"/>
              </a:lnSpc>
              <a:spcBef>
                <a:spcPts val="0"/>
              </a:spcBef>
            </a:pPr>
            <a:r>
              <a:rPr lang="en-US" sz="2933" dirty="0">
                <a:highlight>
                  <a:srgbClr val="FFFF00"/>
                </a:highlight>
                <a:latin typeface="Arial" panose="020B0604020202020204" pitchFamily="34" charset="0"/>
                <a:cs typeface="Arial" panose="020B0604020202020204" pitchFamily="34" charset="0"/>
              </a:rPr>
              <a:t>October 14</a:t>
            </a:r>
          </a:p>
          <a:p>
            <a:pPr algn="l">
              <a:lnSpc>
                <a:spcPct val="100000"/>
              </a:lnSpc>
              <a:spcBef>
                <a:spcPts val="0"/>
              </a:spcBef>
            </a:pPr>
            <a:r>
              <a:rPr lang="en-US" sz="2933" dirty="0">
                <a:latin typeface="Arial" panose="020B0604020202020204" pitchFamily="34" charset="0"/>
                <a:cs typeface="Arial" panose="020B0604020202020204" pitchFamily="34" charset="0"/>
              </a:rPr>
              <a:t>TBD		</a:t>
            </a:r>
          </a:p>
          <a:p>
            <a:r>
              <a:rPr lang="en-US" sz="2933"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2779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plication&#10;&#10;Description automatically generated with low confidence">
            <a:extLst>
              <a:ext uri="{FF2B5EF4-FFF2-40B4-BE49-F238E27FC236}">
                <a16:creationId xmlns:a16="http://schemas.microsoft.com/office/drawing/2014/main" id="{35A9D61A-06B0-4F12-875C-E34C26D4A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F803C4D-E47D-42AF-B215-25A2B9EBFE17}"/>
              </a:ext>
            </a:extLst>
          </p:cNvPr>
          <p:cNvSpPr txBox="1"/>
          <p:nvPr/>
        </p:nvSpPr>
        <p:spPr>
          <a:xfrm>
            <a:off x="234742" y="299763"/>
            <a:ext cx="7186989" cy="707578"/>
          </a:xfrm>
          <a:prstGeom prst="rect">
            <a:avLst/>
          </a:prstGeom>
          <a:noFill/>
        </p:spPr>
        <p:txBody>
          <a:bodyPr wrap="square" rtlCol="0">
            <a:noAutofit/>
          </a:bodyPr>
          <a:lstStyle/>
          <a:p>
            <a:r>
              <a:rPr lang="en-US" sz="4400" b="1" dirty="0">
                <a:solidFill>
                  <a:schemeClr val="bg1"/>
                </a:solidFill>
                <a:latin typeface="Arial"/>
                <a:cs typeface="Arial"/>
              </a:rPr>
              <a:t>WHY POPCORN?</a:t>
            </a:r>
            <a:endParaRPr lang="en-US" sz="1800" dirty="0"/>
          </a:p>
        </p:txBody>
      </p:sp>
      <p:pic>
        <p:nvPicPr>
          <p:cNvPr id="8" name="Picture 7">
            <a:extLst>
              <a:ext uri="{FF2B5EF4-FFF2-40B4-BE49-F238E27FC236}">
                <a16:creationId xmlns:a16="http://schemas.microsoft.com/office/drawing/2014/main" id="{05CA9505-91AA-4169-8D8A-BDF2F8917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02" y="1726165"/>
            <a:ext cx="5395605" cy="3585468"/>
          </a:xfrm>
          <a:prstGeom prst="rect">
            <a:avLst/>
          </a:prstGeom>
        </p:spPr>
      </p:pic>
      <p:sp>
        <p:nvSpPr>
          <p:cNvPr id="9" name="Text Placeholder 3">
            <a:extLst>
              <a:ext uri="{FF2B5EF4-FFF2-40B4-BE49-F238E27FC236}">
                <a16:creationId xmlns:a16="http://schemas.microsoft.com/office/drawing/2014/main" id="{2481EE74-A64E-43E7-B839-01C85F0C6036}"/>
              </a:ext>
            </a:extLst>
          </p:cNvPr>
          <p:cNvSpPr txBox="1">
            <a:spLocks/>
          </p:cNvSpPr>
          <p:nvPr/>
        </p:nvSpPr>
        <p:spPr>
          <a:xfrm>
            <a:off x="6824265" y="2038394"/>
            <a:ext cx="4730562" cy="2961009"/>
          </a:xfrm>
          <a:prstGeom prst="rect">
            <a:avLst/>
          </a:prstGeom>
        </p:spPr>
        <p:txBody>
          <a:bodyPr anchor="ctr">
            <a:noAutofit/>
          </a:bodyPr>
          <a:ls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marL="342900" indent="-342900">
              <a:spcBef>
                <a:spcPts val="1600"/>
              </a:spcBef>
              <a:buFont typeface="Arial" panose="020B0604020202020204" pitchFamily="34" charset="0"/>
              <a:buChar char="•"/>
            </a:pPr>
            <a:r>
              <a:rPr lang="en-US" sz="2200" dirty="0">
                <a:latin typeface="Arial" panose="020B0604020202020204" pitchFamily="34" charset="0"/>
                <a:cs typeface="Arial" panose="020B0604020202020204" pitchFamily="34" charset="0"/>
              </a:rPr>
              <a:t>70%+ Returned Locally</a:t>
            </a:r>
          </a:p>
          <a:p>
            <a:pPr marL="342900" indent="-342900">
              <a:spcBef>
                <a:spcPts val="1600"/>
              </a:spcBef>
              <a:buFont typeface="Arial" panose="020B0604020202020204" pitchFamily="34" charset="0"/>
              <a:buChar char="•"/>
            </a:pPr>
            <a:r>
              <a:rPr lang="en-US" sz="2200" dirty="0">
                <a:latin typeface="Arial" panose="020B0604020202020204" pitchFamily="34" charset="0"/>
                <a:cs typeface="Arial" panose="020B0604020202020204" pitchFamily="34" charset="0"/>
              </a:rPr>
              <a:t>Fund our unit’s program</a:t>
            </a:r>
          </a:p>
          <a:p>
            <a:pPr marL="342900" indent="-342900">
              <a:spcBef>
                <a:spcPts val="1600"/>
              </a:spcBef>
              <a:buFont typeface="Arial" panose="020B0604020202020204" pitchFamily="34" charset="0"/>
              <a:buChar char="•"/>
            </a:pPr>
            <a:r>
              <a:rPr lang="en-US" sz="2200" dirty="0">
                <a:latin typeface="Arial" panose="020B0604020202020204" pitchFamily="34" charset="0"/>
                <a:cs typeface="Arial" panose="020B0604020202020204" pitchFamily="34" charset="0"/>
              </a:rPr>
              <a:t>Character development</a:t>
            </a:r>
          </a:p>
          <a:p>
            <a:pPr marL="342900" indent="-342900">
              <a:spcBef>
                <a:spcPts val="1600"/>
              </a:spcBef>
              <a:buFont typeface="Arial" panose="020B0604020202020204" pitchFamily="34" charset="0"/>
              <a:buChar char="•"/>
            </a:pPr>
            <a:r>
              <a:rPr lang="en-US" sz="2200" dirty="0">
                <a:latin typeface="Arial" panose="020B0604020202020204" pitchFamily="34" charset="0"/>
                <a:cs typeface="Arial" panose="020B0604020202020204" pitchFamily="34" charset="0"/>
              </a:rPr>
              <a:t>Awesome Rewards</a:t>
            </a:r>
          </a:p>
          <a:p>
            <a:pPr marL="342900" indent="-342900">
              <a:spcBef>
                <a:spcPts val="1600"/>
              </a:spcBef>
              <a:buFont typeface="Arial" panose="020B0604020202020204" pitchFamily="34" charset="0"/>
              <a:buChar char="•"/>
            </a:pPr>
            <a:r>
              <a:rPr lang="en-US" sz="2200" dirty="0">
                <a:latin typeface="Arial" panose="020B0604020202020204" pitchFamily="34" charset="0"/>
                <a:cs typeface="Arial" panose="020B0604020202020204" pitchFamily="34" charset="0"/>
              </a:rPr>
              <a:t>Improve our camps and council resources</a:t>
            </a:r>
          </a:p>
        </p:txBody>
      </p:sp>
      <p:sp>
        <p:nvSpPr>
          <p:cNvPr id="11" name="Text Placeholder 3">
            <a:extLst>
              <a:ext uri="{FF2B5EF4-FFF2-40B4-BE49-F238E27FC236}">
                <a16:creationId xmlns:a16="http://schemas.microsoft.com/office/drawing/2014/main" id="{17594529-F9D5-4542-8402-1679D0A94B00}"/>
              </a:ext>
            </a:extLst>
          </p:cNvPr>
          <p:cNvSpPr txBox="1">
            <a:spLocks/>
          </p:cNvSpPr>
          <p:nvPr/>
        </p:nvSpPr>
        <p:spPr>
          <a:xfrm>
            <a:off x="0" y="5601232"/>
            <a:ext cx="12192000" cy="90614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dirty="0">
                <a:latin typeface="Arial Black" panose="020B0A04020102020204" pitchFamily="34" charset="0"/>
                <a:cs typeface="Arial" panose="020B0604020202020204" pitchFamily="34" charset="0"/>
              </a:rPr>
              <a:t>OVER </a:t>
            </a:r>
            <a:r>
              <a:rPr lang="en-US" b="1" dirty="0">
                <a:solidFill>
                  <a:srgbClr val="EB2827"/>
                </a:solidFill>
                <a:latin typeface="Arial Black" panose="020B0A04020102020204" pitchFamily="34" charset="0"/>
                <a:cs typeface="Arial" panose="020B0604020202020204" pitchFamily="34" charset="0"/>
              </a:rPr>
              <a:t>$4 BILLION </a:t>
            </a:r>
            <a:r>
              <a:rPr lang="en-US" dirty="0">
                <a:latin typeface="Arial Black" panose="020B0A04020102020204" pitchFamily="34" charset="0"/>
                <a:cs typeface="Arial" panose="020B0604020202020204" pitchFamily="34" charset="0"/>
              </a:rPr>
              <a:t>Returned SINCE 1980!</a:t>
            </a:r>
          </a:p>
        </p:txBody>
      </p:sp>
    </p:spTree>
    <p:extLst>
      <p:ext uri="{BB962C8B-B14F-4D97-AF65-F5344CB8AC3E}">
        <p14:creationId xmlns:p14="http://schemas.microsoft.com/office/powerpoint/2010/main" val="640480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ication&#10;&#10;Description automatically generated with low confidence">
            <a:extLst>
              <a:ext uri="{FF2B5EF4-FFF2-40B4-BE49-F238E27FC236}">
                <a16:creationId xmlns:a16="http://schemas.microsoft.com/office/drawing/2014/main" id="{1A65FF08-3DF2-44EB-8734-045635A3A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6F44D72-59E2-4E3E-9406-AD03DFE3E3B8}"/>
              </a:ext>
            </a:extLst>
          </p:cNvPr>
          <p:cNvSpPr txBox="1"/>
          <p:nvPr/>
        </p:nvSpPr>
        <p:spPr>
          <a:xfrm>
            <a:off x="234743" y="299763"/>
            <a:ext cx="7097236" cy="707579"/>
          </a:xfrm>
          <a:prstGeom prst="rect">
            <a:avLst/>
          </a:prstGeom>
          <a:noFill/>
        </p:spPr>
        <p:txBody>
          <a:bodyPr wrap="square" rtlCol="0" anchor="t">
            <a:noAutofit/>
          </a:bodyPr>
          <a:lstStyle/>
          <a:p>
            <a:r>
              <a:rPr lang="en-US" sz="4400" b="1" dirty="0">
                <a:solidFill>
                  <a:schemeClr val="bg1"/>
                </a:solidFill>
                <a:latin typeface="Arial"/>
                <a:cs typeface="Arial"/>
              </a:rPr>
              <a:t>SUPPORT</a:t>
            </a:r>
            <a:endParaRPr lang="en-US" dirty="0"/>
          </a:p>
        </p:txBody>
      </p:sp>
      <p:sp>
        <p:nvSpPr>
          <p:cNvPr id="5" name="TextBox 4">
            <a:extLst>
              <a:ext uri="{FF2B5EF4-FFF2-40B4-BE49-F238E27FC236}">
                <a16:creationId xmlns:a16="http://schemas.microsoft.com/office/drawing/2014/main" id="{F3A7C645-1E3C-464F-B9FA-68FA2E51AF70}"/>
              </a:ext>
            </a:extLst>
          </p:cNvPr>
          <p:cNvSpPr txBox="1"/>
          <p:nvPr/>
        </p:nvSpPr>
        <p:spPr>
          <a:xfrm>
            <a:off x="6556159" y="1728534"/>
            <a:ext cx="3962400" cy="3564566"/>
          </a:xfrm>
          <a:prstGeom prst="rect">
            <a:avLst/>
          </a:prstGeom>
          <a:noFill/>
        </p:spPr>
        <p:txBody>
          <a:bodyPr wrap="square" rtlCol="0">
            <a:spAutoFit/>
          </a:bodyPr>
          <a:lstStyle/>
          <a:p>
            <a:r>
              <a:rPr lang="en-US" sz="2133" dirty="0">
                <a:solidFill>
                  <a:srgbClr val="174074"/>
                </a:solidFill>
                <a:latin typeface="Arial Black" charset="0"/>
                <a:ea typeface="Arial Black" charset="0"/>
                <a:cs typeface="Arial Black" charset="0"/>
              </a:rPr>
              <a:t>UNIT CONTACT INFO</a:t>
            </a:r>
          </a:p>
          <a:p>
            <a:endParaRPr lang="en-US" sz="2000" dirty="0">
              <a:solidFill>
                <a:srgbClr val="0067B9"/>
              </a:solidFill>
              <a:latin typeface="Arial Black" charset="0"/>
              <a:ea typeface="Helvetica Neue" charset="0"/>
              <a:cs typeface="Arial Black" charset="0"/>
            </a:endParaRPr>
          </a:p>
          <a:p>
            <a:r>
              <a:rPr lang="en-US" sz="1733" dirty="0">
                <a:solidFill>
                  <a:srgbClr val="EB2827"/>
                </a:solidFill>
                <a:latin typeface="Arial Black" panose="020B0A04020102020204" pitchFamily="34" charset="0"/>
                <a:cs typeface="Arial" panose="020B0604020202020204" pitchFamily="34" charset="0"/>
              </a:rPr>
              <a:t>Enter Name</a:t>
            </a:r>
            <a:r>
              <a:rPr lang="en-US" sz="2133" dirty="0">
                <a:solidFill>
                  <a:prstClr val="black"/>
                </a:solidFill>
                <a:ea typeface="Helvetica Neue" charset="0"/>
                <a:cs typeface="Helvetica Neue" charset="0"/>
              </a:rPr>
              <a:t>: Unit Kernel</a:t>
            </a:r>
          </a:p>
          <a:p>
            <a:r>
              <a:rPr lang="en-US" sz="2133" dirty="0">
                <a:solidFill>
                  <a:prstClr val="black"/>
                </a:solidFill>
                <a:ea typeface="Helvetica Neue" charset="0"/>
                <a:cs typeface="Helvetica Neue" charset="0"/>
                <a:hlinkClick r:id="rId3"/>
              </a:rPr>
              <a:t>@gmail.com</a:t>
            </a:r>
            <a:r>
              <a:rPr lang="en-US" sz="2133" dirty="0">
                <a:solidFill>
                  <a:prstClr val="black"/>
                </a:solidFill>
                <a:ea typeface="Helvetica Neue" charset="0"/>
                <a:cs typeface="Helvetica Neue" charset="0"/>
              </a:rPr>
              <a:t> </a:t>
            </a:r>
          </a:p>
          <a:p>
            <a:r>
              <a:rPr lang="en-US" sz="2133" dirty="0">
                <a:solidFill>
                  <a:prstClr val="black"/>
                </a:solidFill>
                <a:ea typeface="Helvetica Neue" charset="0"/>
                <a:cs typeface="Helvetica Neue" charset="0"/>
              </a:rPr>
              <a:t>(000) 000-0000</a:t>
            </a:r>
          </a:p>
          <a:p>
            <a:endParaRPr lang="en-US" sz="2133" dirty="0">
              <a:solidFill>
                <a:prstClr val="black"/>
              </a:solidFill>
              <a:ea typeface="Helvetica Neue" charset="0"/>
              <a:cs typeface="Helvetica Neue" charset="0"/>
            </a:endParaRPr>
          </a:p>
          <a:p>
            <a:r>
              <a:rPr lang="en-US" sz="1733" dirty="0">
                <a:solidFill>
                  <a:srgbClr val="EB2827"/>
                </a:solidFill>
                <a:latin typeface="Arial Black" panose="020B0A04020102020204" pitchFamily="34" charset="0"/>
                <a:cs typeface="Arial" panose="020B0604020202020204" pitchFamily="34" charset="0"/>
              </a:rPr>
              <a:t>Enter Name</a:t>
            </a:r>
            <a:r>
              <a:rPr lang="en-US" sz="2133" dirty="0">
                <a:solidFill>
                  <a:prstClr val="black"/>
                </a:solidFill>
                <a:ea typeface="Helvetica Neue" charset="0"/>
                <a:cs typeface="Helvetica Neue" charset="0"/>
              </a:rPr>
              <a:t>: Unit Co-Kernel</a:t>
            </a:r>
          </a:p>
          <a:p>
            <a:r>
              <a:rPr lang="en-US" sz="2133" dirty="0">
                <a:solidFill>
                  <a:prstClr val="black"/>
                </a:solidFill>
                <a:ea typeface="Helvetica Neue" charset="0"/>
                <a:cs typeface="Helvetica Neue" charset="0"/>
                <a:hlinkClick r:id="rId4"/>
              </a:rPr>
              <a:t>@gmail.com</a:t>
            </a:r>
            <a:r>
              <a:rPr lang="en-US" sz="2133" dirty="0">
                <a:solidFill>
                  <a:prstClr val="black"/>
                </a:solidFill>
                <a:ea typeface="Helvetica Neue" charset="0"/>
                <a:cs typeface="Helvetica Neue" charset="0"/>
              </a:rPr>
              <a:t> </a:t>
            </a:r>
          </a:p>
          <a:p>
            <a:r>
              <a:rPr lang="en-US" sz="2133" dirty="0">
                <a:solidFill>
                  <a:prstClr val="black"/>
                </a:solidFill>
                <a:ea typeface="Helvetica Neue" charset="0"/>
                <a:cs typeface="Helvetica Neue" charset="0"/>
              </a:rPr>
              <a:t>(000) 000-0000</a:t>
            </a:r>
            <a:r>
              <a:rPr lang="en-US" sz="2133" dirty="0">
                <a:solidFill>
                  <a:prstClr val="black"/>
                </a:solidFill>
                <a:latin typeface="Helvetica Neue" charset="0"/>
                <a:ea typeface="Helvetica Neue" charset="0"/>
                <a:cs typeface="Helvetica Neue" charset="0"/>
              </a:rPr>
              <a:t>	</a:t>
            </a:r>
          </a:p>
          <a:p>
            <a:endParaRPr lang="en-US" sz="2000" dirty="0">
              <a:solidFill>
                <a:prstClr val="black"/>
              </a:solidFill>
              <a:latin typeface="Helvetica Neue" charset="0"/>
              <a:ea typeface="Helvetica Neue" charset="0"/>
              <a:cs typeface="Helvetica Neue" charset="0"/>
            </a:endParaRPr>
          </a:p>
          <a:p>
            <a:endParaRPr lang="en-US" sz="1500" dirty="0">
              <a:solidFill>
                <a:prstClr val="black"/>
              </a:solidFill>
              <a:latin typeface="Helvetica Neue" charset="0"/>
              <a:ea typeface="Helvetica Neue" charset="0"/>
              <a:cs typeface="Helvetica Neue" charset="0"/>
            </a:endParaRPr>
          </a:p>
        </p:txBody>
      </p:sp>
      <p:sp>
        <p:nvSpPr>
          <p:cNvPr id="3" name="Rectangle 2">
            <a:extLst>
              <a:ext uri="{FF2B5EF4-FFF2-40B4-BE49-F238E27FC236}">
                <a16:creationId xmlns:a16="http://schemas.microsoft.com/office/drawing/2014/main" id="{5A5DEDEC-DB2C-4154-8410-09DC9F4D7728}"/>
              </a:ext>
            </a:extLst>
          </p:cNvPr>
          <p:cNvSpPr/>
          <p:nvPr/>
        </p:nvSpPr>
        <p:spPr>
          <a:xfrm>
            <a:off x="0" y="1447060"/>
            <a:ext cx="5548544" cy="5410940"/>
          </a:xfrm>
          <a:prstGeom prst="rect">
            <a:avLst/>
          </a:prstGeom>
          <a:solidFill>
            <a:srgbClr val="174074"/>
          </a:solidFill>
          <a:ln>
            <a:solidFill>
              <a:srgbClr val="174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161EE7-7B23-45F7-8AD1-C70CFE6F90C6}"/>
              </a:ext>
            </a:extLst>
          </p:cNvPr>
          <p:cNvSpPr txBox="1"/>
          <p:nvPr/>
        </p:nvSpPr>
        <p:spPr>
          <a:xfrm>
            <a:off x="550416" y="1728535"/>
            <a:ext cx="4998128" cy="4462760"/>
          </a:xfrm>
          <a:prstGeom prst="rect">
            <a:avLst/>
          </a:prstGeom>
          <a:noFill/>
        </p:spPr>
        <p:txBody>
          <a:bodyPr wrap="square" rtlCol="0">
            <a:spAutoFit/>
          </a:bodyPr>
          <a:lstStyle/>
          <a:p>
            <a:pPr algn="ctr"/>
            <a:r>
              <a:rPr lang="en-US" sz="2000" dirty="0">
                <a:solidFill>
                  <a:schemeClr val="bg1"/>
                </a:solidFill>
                <a:latin typeface="Arial Black" panose="020B0A04020102020204" pitchFamily="34" charset="0"/>
              </a:rPr>
              <a:t>CONTACT</a:t>
            </a:r>
            <a:br>
              <a:rPr lang="en-US" sz="2000" dirty="0">
                <a:solidFill>
                  <a:schemeClr val="bg1"/>
                </a:solidFill>
                <a:latin typeface="Arial Black" panose="020B0A04020102020204" pitchFamily="34" charset="0"/>
              </a:rPr>
            </a:br>
            <a:r>
              <a:rPr lang="en-US" sz="2000" dirty="0">
                <a:solidFill>
                  <a:schemeClr val="bg1"/>
                </a:solidFill>
                <a:latin typeface="Arial Black" panose="020B0A04020102020204" pitchFamily="34" charset="0"/>
              </a:rPr>
              <a:t>TRAIL’S END SUPPORT</a:t>
            </a:r>
          </a:p>
          <a:p>
            <a:pPr algn="ctr"/>
            <a:endParaRPr lang="en-US" sz="2000" dirty="0">
              <a:solidFill>
                <a:schemeClr val="bg1"/>
              </a:solidFill>
              <a:latin typeface="Arial Black" panose="020B0A04020102020204" pitchFamily="34" charset="0"/>
            </a:endParaRPr>
          </a:p>
          <a:p>
            <a:r>
              <a:rPr lang="en-US" sz="1600" dirty="0">
                <a:solidFill>
                  <a:schemeClr val="bg1"/>
                </a:solidFill>
                <a:latin typeface="Arial Black" panose="020B0A04020102020204" pitchFamily="34" charset="0"/>
              </a:rPr>
              <a:t>JOIN OUR FACEBOOK GROUP</a:t>
            </a:r>
          </a:p>
          <a:p>
            <a:r>
              <a:rPr lang="en-US" sz="1600" dirty="0">
                <a:solidFill>
                  <a:schemeClr val="bg1"/>
                </a:solidFill>
                <a:latin typeface="Arial" panose="020B0604020202020204" pitchFamily="34" charset="0"/>
                <a:cs typeface="Arial" panose="020B0604020202020204" pitchFamily="34" charset="0"/>
              </a:rPr>
              <a:t>Text PARENTFB to 62771 to join</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Black" panose="020B0A04020102020204" pitchFamily="34" charset="0"/>
              </a:rPr>
              <a:t>VISIT OUR WEBSITE</a:t>
            </a:r>
          </a:p>
          <a:p>
            <a:r>
              <a:rPr lang="en-US" sz="16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www.trails-end.com</a:t>
            </a: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Black" panose="020B0A04020102020204" pitchFamily="34" charset="0"/>
              </a:rPr>
              <a:t>EMAIL US:</a:t>
            </a:r>
          </a:p>
          <a:p>
            <a:r>
              <a:rPr lang="en-US" sz="16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support@trails-end.com</a:t>
            </a: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Black" panose="020B0A04020102020204" pitchFamily="34" charset="0"/>
              </a:rPr>
              <a:t>NEED HELP? VISIT OUR FAQs:</a:t>
            </a:r>
          </a:p>
          <a:p>
            <a:r>
              <a:rPr lang="en-US" sz="1600" u="sng" dirty="0">
                <a:solidFill>
                  <a:schemeClr val="bg1"/>
                </a:solidFill>
                <a:latin typeface="Arial" panose="020B0604020202020204" pitchFamily="34" charset="0"/>
                <a:cs typeface="Arial" panose="020B0604020202020204" pitchFamily="34" charset="0"/>
              </a:rPr>
              <a:t>https://support.trails-end.com</a:t>
            </a: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
        <p:nvSpPr>
          <p:cNvPr id="8" name="Slide Number Placeholder 9">
            <a:extLst>
              <a:ext uri="{FF2B5EF4-FFF2-40B4-BE49-F238E27FC236}">
                <a16:creationId xmlns:a16="http://schemas.microsoft.com/office/drawing/2014/main" id="{A0941A7B-5883-45DF-8F2E-A10E322A3DB0}"/>
              </a:ext>
            </a:extLst>
          </p:cNvPr>
          <p:cNvSpPr txBox="1">
            <a:spLocks/>
          </p:cNvSpPr>
          <p:nvPr/>
        </p:nvSpPr>
        <p:spPr>
          <a:xfrm>
            <a:off x="11480800" y="6273800"/>
            <a:ext cx="711200" cy="381000"/>
          </a:xfrm>
          <a:prstGeom prst="rect">
            <a:avLst/>
          </a:prstGeom>
        </p:spPr>
        <p:txBody>
          <a:bodyPr vert="horz" anchor="ctr" anchorCtr="0">
            <a:normAutofit/>
          </a:bodyPr>
          <a:lstStyle>
            <a:lvl1pPr marL="0" algn="ctr" rtl="0" eaLnBrk="1" latinLnBrk="0" hangingPunct="1">
              <a:defRPr kumimoji="0" sz="1400" b="1" kern="1200">
                <a:solidFill>
                  <a:schemeClr val="tx2"/>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fld id="{A3F7CB7D-F184-43C7-B6FD-03D728E1BBFF}" type="slidenum">
              <a:rPr lang="en-US" sz="1867">
                <a:solidFill>
                  <a:srgbClr val="464646"/>
                </a:solidFill>
                <a:latin typeface="Tw Cen MT"/>
              </a:rPr>
              <a:pPr/>
              <a:t>20</a:t>
            </a:fld>
            <a:endParaRPr lang="en-US" sz="1867" dirty="0">
              <a:solidFill>
                <a:srgbClr val="464646"/>
              </a:solidFill>
              <a:latin typeface="Tw Cen MT"/>
            </a:endParaRPr>
          </a:p>
        </p:txBody>
      </p:sp>
    </p:spTree>
    <p:extLst>
      <p:ext uri="{BB962C8B-B14F-4D97-AF65-F5344CB8AC3E}">
        <p14:creationId xmlns:p14="http://schemas.microsoft.com/office/powerpoint/2010/main" val="3215422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plication&#10;&#10;Description automatically generated with low confidence">
            <a:extLst>
              <a:ext uri="{FF2B5EF4-FFF2-40B4-BE49-F238E27FC236}">
                <a16:creationId xmlns:a16="http://schemas.microsoft.com/office/drawing/2014/main" id="{61F0D3F1-0EB8-4C56-B898-D5F802421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406399" y="2861862"/>
            <a:ext cx="11379200" cy="1733680"/>
          </a:xfrm>
          <a:prstGeom prst="rect">
            <a:avLst/>
          </a:prstGeom>
          <a:noFill/>
        </p:spPr>
        <p:txBody>
          <a:bodyPr wrap="square" rtlCol="0">
            <a:spAutoFit/>
          </a:bodyPr>
          <a:lstStyle/>
          <a:p>
            <a:pPr algn="ctr"/>
            <a:r>
              <a:rPr lang="en-US" sz="5333" dirty="0">
                <a:solidFill>
                  <a:srgbClr val="EB2827"/>
                </a:solidFill>
                <a:latin typeface="Arial Black" panose="020B0A04020102020204" pitchFamily="34" charset="0"/>
                <a:cs typeface="Arial" panose="020B0604020202020204" pitchFamily="34" charset="0"/>
              </a:rPr>
              <a:t>Let’s Have a Great Fundraiser!</a:t>
            </a:r>
            <a:endParaRPr lang="en-US" sz="31866" dirty="0">
              <a:solidFill>
                <a:srgbClr val="EF4023"/>
              </a:solidFill>
            </a:endParaRPr>
          </a:p>
        </p:txBody>
      </p:sp>
      <p:sp>
        <p:nvSpPr>
          <p:cNvPr id="7" name="Slide Number Placeholder 6"/>
          <p:cNvSpPr>
            <a:spLocks noGrp="1"/>
          </p:cNvSpPr>
          <p:nvPr>
            <p:ph type="sldNum" sz="quarter" idx="12"/>
          </p:nvPr>
        </p:nvSpPr>
        <p:spPr/>
        <p:txBody>
          <a:bodyPr>
            <a:normAutofit/>
          </a:bodyPr>
          <a:lstStyle/>
          <a:p>
            <a:fld id="{8F82E0A0-C266-4798-8C8F-B9F91E9DA37E}" type="slidenum">
              <a:rPr kumimoji="0" lang="en-US" smtClean="0">
                <a:solidFill>
                  <a:schemeClr val="tx2"/>
                </a:solidFill>
              </a:rPr>
              <a:pPr/>
              <a:t>21</a:t>
            </a:fld>
            <a:endParaRPr kumimoji="0" lang="en-US" dirty="0">
              <a:solidFill>
                <a:schemeClr val="tx2"/>
              </a:solidFill>
            </a:endParaRPr>
          </a:p>
        </p:txBody>
      </p:sp>
      <p:sp>
        <p:nvSpPr>
          <p:cNvPr id="12" name="Rectangle 11">
            <a:extLst>
              <a:ext uri="{FF2B5EF4-FFF2-40B4-BE49-F238E27FC236}">
                <a16:creationId xmlns:a16="http://schemas.microsoft.com/office/drawing/2014/main" id="{A081DE13-1BC5-49ED-A1E3-994741FEF3DF}"/>
              </a:ext>
            </a:extLst>
          </p:cNvPr>
          <p:cNvSpPr/>
          <p:nvPr/>
        </p:nvSpPr>
        <p:spPr>
          <a:xfrm>
            <a:off x="0" y="6151637"/>
            <a:ext cx="12192000" cy="73176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srgbClr val="166BB8"/>
              </a:solidFill>
              <a:latin typeface="Calibri"/>
            </a:endParaRPr>
          </a:p>
        </p:txBody>
      </p:sp>
      <p:sp>
        <p:nvSpPr>
          <p:cNvPr id="13" name="TextBox 12">
            <a:extLst>
              <a:ext uri="{FF2B5EF4-FFF2-40B4-BE49-F238E27FC236}">
                <a16:creationId xmlns:a16="http://schemas.microsoft.com/office/drawing/2014/main" id="{F2F01CAA-AC12-49C7-8B3D-BA843B805D02}"/>
              </a:ext>
            </a:extLst>
          </p:cNvPr>
          <p:cNvSpPr txBox="1"/>
          <p:nvPr/>
        </p:nvSpPr>
        <p:spPr>
          <a:xfrm>
            <a:off x="116974" y="6296989"/>
            <a:ext cx="5788527" cy="379656"/>
          </a:xfrm>
          <a:prstGeom prst="rect">
            <a:avLst/>
          </a:prstGeom>
          <a:noFill/>
        </p:spPr>
        <p:txBody>
          <a:bodyPr wrap="square" rtlCol="0">
            <a:spAutoFit/>
          </a:bodyPr>
          <a:lstStyle/>
          <a:p>
            <a:pPr defTabSz="1219170">
              <a:defRPr/>
            </a:pPr>
            <a:r>
              <a:rPr lang="en-US" sz="1867" b="1" dirty="0">
                <a:solidFill>
                  <a:prstClr val="white"/>
                </a:solidFill>
              </a:rPr>
              <a:t>AMERICA’S POPCORN SALE - FUNDING ADVENTURES!</a:t>
            </a:r>
          </a:p>
        </p:txBody>
      </p:sp>
      <p:sp>
        <p:nvSpPr>
          <p:cNvPr id="14" name="Rectangle 13">
            <a:extLst>
              <a:ext uri="{FF2B5EF4-FFF2-40B4-BE49-F238E27FC236}">
                <a16:creationId xmlns:a16="http://schemas.microsoft.com/office/drawing/2014/main" id="{2EA8D2AC-92E4-4FC3-895D-69BDEC589A6E}"/>
              </a:ext>
            </a:extLst>
          </p:cNvPr>
          <p:cNvSpPr/>
          <p:nvPr/>
        </p:nvSpPr>
        <p:spPr>
          <a:xfrm>
            <a:off x="6807201" y="6296990"/>
            <a:ext cx="5907188" cy="379656"/>
          </a:xfrm>
          <a:prstGeom prst="rect">
            <a:avLst/>
          </a:prstGeom>
        </p:spPr>
        <p:txBody>
          <a:bodyPr wrap="square">
            <a:spAutoFit/>
          </a:bodyPr>
          <a:lstStyle/>
          <a:p>
            <a:pPr defTabSz="1219170">
              <a:defRPr/>
            </a:pPr>
            <a:r>
              <a:rPr lang="en-US" sz="1867" b="1" dirty="0">
                <a:solidFill>
                  <a:prstClr val="white"/>
                </a:solidFill>
              </a:rPr>
              <a:t>OVER $4 BILLION BACK TO SCOUTING SINCE 1980</a:t>
            </a:r>
          </a:p>
        </p:txBody>
      </p:sp>
      <p:sp>
        <p:nvSpPr>
          <p:cNvPr id="15" name="TextBox 14">
            <a:extLst>
              <a:ext uri="{FF2B5EF4-FFF2-40B4-BE49-F238E27FC236}">
                <a16:creationId xmlns:a16="http://schemas.microsoft.com/office/drawing/2014/main" id="{408A9A7C-B701-429F-B410-E420BBACA58A}"/>
              </a:ext>
            </a:extLst>
          </p:cNvPr>
          <p:cNvSpPr txBox="1"/>
          <p:nvPr/>
        </p:nvSpPr>
        <p:spPr>
          <a:xfrm>
            <a:off x="234743" y="299763"/>
            <a:ext cx="7097236" cy="707579"/>
          </a:xfrm>
          <a:prstGeom prst="rect">
            <a:avLst/>
          </a:prstGeom>
          <a:noFill/>
        </p:spPr>
        <p:txBody>
          <a:bodyPr wrap="square" rtlCol="0" anchor="t">
            <a:noAutofit/>
          </a:bodyPr>
          <a:lstStyle/>
          <a:p>
            <a:r>
              <a:rPr lang="en-US" sz="4400" b="1" dirty="0">
                <a:solidFill>
                  <a:schemeClr val="bg1"/>
                </a:solidFill>
                <a:latin typeface="Arial"/>
                <a:cs typeface="Arial"/>
              </a:rPr>
              <a:t>THANK YOU</a:t>
            </a:r>
            <a:endParaRPr lang="en-US" dirty="0"/>
          </a:p>
        </p:txBody>
      </p:sp>
    </p:spTree>
    <p:extLst>
      <p:ext uri="{BB962C8B-B14F-4D97-AF65-F5344CB8AC3E}">
        <p14:creationId xmlns:p14="http://schemas.microsoft.com/office/powerpoint/2010/main" val="1408653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34B793-DD7C-4DF1-AAB5-62ADD1A74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ABF66D5-FD61-4255-918E-F64BAD1A638E}"/>
              </a:ext>
            </a:extLst>
          </p:cNvPr>
          <p:cNvSpPr txBox="1"/>
          <p:nvPr/>
        </p:nvSpPr>
        <p:spPr>
          <a:xfrm>
            <a:off x="149087" y="2998646"/>
            <a:ext cx="5849257" cy="749951"/>
          </a:xfrm>
          <a:prstGeom prst="rect">
            <a:avLst/>
          </a:prstGeom>
          <a:noFill/>
        </p:spPr>
        <p:txBody>
          <a:bodyPr wrap="square" rtlCol="0">
            <a:noAutofit/>
          </a:bodyPr>
          <a:lstStyle/>
          <a:p>
            <a:pPr algn="ctr"/>
            <a:r>
              <a:rPr lang="en-US" sz="4800" b="1" dirty="0">
                <a:solidFill>
                  <a:schemeClr val="bg1"/>
                </a:solidFill>
              </a:rPr>
              <a:t>THANK YOU!</a:t>
            </a:r>
          </a:p>
        </p:txBody>
      </p:sp>
    </p:spTree>
    <p:extLst>
      <p:ext uri="{BB962C8B-B14F-4D97-AF65-F5344CB8AC3E}">
        <p14:creationId xmlns:p14="http://schemas.microsoft.com/office/powerpoint/2010/main" val="221036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plication&#10;&#10;Description automatically generated with low confidence">
            <a:extLst>
              <a:ext uri="{FF2B5EF4-FFF2-40B4-BE49-F238E27FC236}">
                <a16:creationId xmlns:a16="http://schemas.microsoft.com/office/drawing/2014/main" id="{2DDA5950-E3C3-43B7-9F7E-E294B4925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9">
            <a:extLst>
              <a:ext uri="{FF2B5EF4-FFF2-40B4-BE49-F238E27FC236}">
                <a16:creationId xmlns:a16="http://schemas.microsoft.com/office/drawing/2014/main" id="{37A9D94F-0145-4F29-88E9-4C2FFF54E741}"/>
              </a:ext>
            </a:extLst>
          </p:cNvPr>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3</a:t>
            </a:fld>
            <a:endParaRPr kumimoji="0" lang="en-US" dirty="0">
              <a:solidFill>
                <a:schemeClr val="tx2"/>
              </a:solidFill>
            </a:endParaRPr>
          </a:p>
        </p:txBody>
      </p:sp>
      <p:sp>
        <p:nvSpPr>
          <p:cNvPr id="7" name="TextBox 6">
            <a:extLst>
              <a:ext uri="{FF2B5EF4-FFF2-40B4-BE49-F238E27FC236}">
                <a16:creationId xmlns:a16="http://schemas.microsoft.com/office/drawing/2014/main" id="{49DE2B30-775C-464A-A592-B493368DFC0B}"/>
              </a:ext>
            </a:extLst>
          </p:cNvPr>
          <p:cNvSpPr txBox="1"/>
          <p:nvPr/>
        </p:nvSpPr>
        <p:spPr>
          <a:xfrm>
            <a:off x="234743" y="299763"/>
            <a:ext cx="6443148" cy="707579"/>
          </a:xfrm>
          <a:prstGeom prst="rect">
            <a:avLst/>
          </a:prstGeom>
          <a:noFill/>
        </p:spPr>
        <p:txBody>
          <a:bodyPr wrap="square" rtlCol="0" anchor="t">
            <a:noAutofit/>
          </a:bodyPr>
          <a:lstStyle/>
          <a:p>
            <a:r>
              <a:rPr lang="en-US" sz="4400" b="1" dirty="0">
                <a:solidFill>
                  <a:schemeClr val="bg1"/>
                </a:solidFill>
                <a:latin typeface="Arial"/>
                <a:cs typeface="Arial"/>
              </a:rPr>
              <a:t>WHY POPCORN?</a:t>
            </a:r>
            <a:endParaRPr lang="en-US" dirty="0"/>
          </a:p>
        </p:txBody>
      </p:sp>
      <p:pic>
        <p:nvPicPr>
          <p:cNvPr id="4" name="Picture 3">
            <a:extLst>
              <a:ext uri="{FF2B5EF4-FFF2-40B4-BE49-F238E27FC236}">
                <a16:creationId xmlns:a16="http://schemas.microsoft.com/office/drawing/2014/main" id="{30138F8A-96D4-4CA5-9C56-6A0A3411C28F}"/>
              </a:ext>
            </a:extLst>
          </p:cNvPr>
          <p:cNvPicPr>
            <a:picLocks noChangeAspect="1"/>
          </p:cNvPicPr>
          <p:nvPr/>
        </p:nvPicPr>
        <p:blipFill>
          <a:blip r:embed="rId4"/>
          <a:stretch>
            <a:fillRect/>
          </a:stretch>
        </p:blipFill>
        <p:spPr>
          <a:xfrm>
            <a:off x="400975" y="1482868"/>
            <a:ext cx="11390050" cy="5321866"/>
          </a:xfrm>
          <a:prstGeom prst="rect">
            <a:avLst/>
          </a:prstGeom>
        </p:spPr>
      </p:pic>
    </p:spTree>
    <p:extLst>
      <p:ext uri="{BB962C8B-B14F-4D97-AF65-F5344CB8AC3E}">
        <p14:creationId xmlns:p14="http://schemas.microsoft.com/office/powerpoint/2010/main" val="29115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plication&#10;&#10;Description automatically generated with low confidence">
            <a:extLst>
              <a:ext uri="{FF2B5EF4-FFF2-40B4-BE49-F238E27FC236}">
                <a16:creationId xmlns:a16="http://schemas.microsoft.com/office/drawing/2014/main" id="{F7DA4265-9497-4E8D-A182-7B767F584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9"/>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4</a:t>
            </a:fld>
            <a:endParaRPr kumimoji="0" lang="en-US" dirty="0">
              <a:solidFill>
                <a:schemeClr val="tx2"/>
              </a:solidFill>
            </a:endParaRPr>
          </a:p>
        </p:txBody>
      </p:sp>
      <p:sp>
        <p:nvSpPr>
          <p:cNvPr id="14" name="Content Placeholder 10">
            <a:extLst>
              <a:ext uri="{FF2B5EF4-FFF2-40B4-BE49-F238E27FC236}">
                <a16:creationId xmlns:a16="http://schemas.microsoft.com/office/drawing/2014/main" id="{978CEC77-92D3-4CA2-98DB-72A6FB9319B3}"/>
              </a:ext>
            </a:extLst>
          </p:cNvPr>
          <p:cNvSpPr txBox="1">
            <a:spLocks/>
          </p:cNvSpPr>
          <p:nvPr/>
        </p:nvSpPr>
        <p:spPr>
          <a:xfrm>
            <a:off x="1625600" y="3124200"/>
            <a:ext cx="9753600" cy="2459181"/>
          </a:xfrm>
          <a:prstGeom prst="rect">
            <a:avLst/>
          </a:prstGeom>
        </p:spPr>
        <p:txBody>
          <a:bodyPr vert="horz" lIns="121920" tIns="60960" rIns="121920" bIns="60960" numCol="2" rtlCol="0">
            <a:noAutofit/>
          </a:bodyPr>
          <a:lstStyle>
            <a:lvl1pPr marL="0" indent="0" algn="ctr" defTabSz="1828343" rtl="0" eaLnBrk="1" latinLnBrk="0" hangingPunct="1">
              <a:lnSpc>
                <a:spcPct val="90000"/>
              </a:lnSpc>
              <a:spcBef>
                <a:spcPts val="2000"/>
              </a:spcBef>
              <a:buFont typeface="Arial" panose="020B0604020202020204" pitchFamily="34" charset="0"/>
              <a:buNone/>
              <a:defRPr sz="4799" kern="1200">
                <a:solidFill>
                  <a:schemeClr val="tx1"/>
                </a:solidFill>
                <a:latin typeface="+mn-lt"/>
                <a:ea typeface="+mn-ea"/>
                <a:cs typeface="+mn-cs"/>
              </a:defRPr>
            </a:lvl1pPr>
            <a:lvl2pPr marL="914171" indent="0" algn="ctr"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2pPr>
            <a:lvl3pPr marL="1828343" indent="0" algn="ctr"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3pPr>
            <a:lvl4pPr marL="2742514"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4pPr>
            <a:lvl5pPr marL="3656686"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5pPr>
            <a:lvl6pPr marL="4570857"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6pPr>
            <a:lvl7pPr marL="5485028"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7pPr>
            <a:lvl8pPr marL="6399200"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8pPr>
            <a:lvl9pPr marL="7313371"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9pPr>
          </a:lstStyle>
          <a:p>
            <a:pPr marL="380990" indent="-380990" algn="l">
              <a:lnSpc>
                <a:spcPct val="100000"/>
              </a:lnSpc>
              <a:spcBef>
                <a:spcPts val="0"/>
              </a:spcBef>
              <a:buFont typeface="Arial" panose="020B0604020202020204" pitchFamily="34" charset="0"/>
              <a:buChar char="•"/>
            </a:pPr>
            <a:r>
              <a:rPr lang="en-US" sz="2667" dirty="0">
                <a:latin typeface="Arial" panose="020B0604020202020204" pitchFamily="34" charset="0"/>
                <a:cs typeface="Arial" panose="020B0604020202020204" pitchFamily="34" charset="0"/>
              </a:rPr>
              <a:t>Yearly Membership Dues</a:t>
            </a:r>
          </a:p>
          <a:p>
            <a:pPr marL="380990" indent="-380990" algn="l">
              <a:lnSpc>
                <a:spcPct val="100000"/>
              </a:lnSpc>
              <a:spcBef>
                <a:spcPts val="0"/>
              </a:spcBef>
              <a:buFont typeface="Arial" panose="020B0604020202020204" pitchFamily="34" charset="0"/>
              <a:buChar char="•"/>
            </a:pPr>
            <a:r>
              <a:rPr lang="en-US" sz="2667" dirty="0">
                <a:latin typeface="Arial" panose="020B0604020202020204" pitchFamily="34" charset="0"/>
                <a:cs typeface="Arial" panose="020B0604020202020204" pitchFamily="34" charset="0"/>
              </a:rPr>
              <a:t>Boys Life Magazine</a:t>
            </a:r>
          </a:p>
          <a:p>
            <a:pPr marL="380990" indent="-380990" algn="l">
              <a:lnSpc>
                <a:spcPct val="100000"/>
              </a:lnSpc>
              <a:spcBef>
                <a:spcPts val="0"/>
              </a:spcBef>
              <a:buFont typeface="Arial" panose="020B0604020202020204" pitchFamily="34" charset="0"/>
              <a:buChar char="•"/>
            </a:pPr>
            <a:r>
              <a:rPr lang="en-US" sz="2667" dirty="0">
                <a:latin typeface="Arial" panose="020B0604020202020204" pitchFamily="34" charset="0"/>
                <a:cs typeface="Arial" panose="020B0604020202020204" pitchFamily="34" charset="0"/>
              </a:rPr>
              <a:t>Advancements &amp; Awards</a:t>
            </a:r>
          </a:p>
          <a:p>
            <a:pPr marL="380990" indent="-380990" algn="l">
              <a:lnSpc>
                <a:spcPct val="100000"/>
              </a:lnSpc>
              <a:spcBef>
                <a:spcPts val="0"/>
              </a:spcBef>
              <a:buFont typeface="Arial" panose="020B0604020202020204" pitchFamily="34" charset="0"/>
              <a:buChar char="•"/>
            </a:pPr>
            <a:r>
              <a:rPr lang="en-US" sz="2667" dirty="0">
                <a:latin typeface="Arial" panose="020B0604020202020204" pitchFamily="34" charset="0"/>
                <a:cs typeface="Arial" panose="020B0604020202020204" pitchFamily="34" charset="0"/>
              </a:rPr>
              <a:t>Camping Trips</a:t>
            </a:r>
          </a:p>
          <a:p>
            <a:pPr marL="380990" indent="-380990" algn="l">
              <a:lnSpc>
                <a:spcPct val="100000"/>
              </a:lnSpc>
              <a:spcBef>
                <a:spcPts val="0"/>
              </a:spcBef>
              <a:buFont typeface="Arial" panose="020B0604020202020204" pitchFamily="34" charset="0"/>
              <a:buChar char="•"/>
            </a:pPr>
            <a:r>
              <a:rPr lang="en-US" sz="2667" dirty="0">
                <a:latin typeface="Arial" panose="020B0604020202020204" pitchFamily="34" charset="0"/>
                <a:cs typeface="Arial" panose="020B0604020202020204" pitchFamily="34" charset="0"/>
              </a:rPr>
              <a:t>Hikes</a:t>
            </a:r>
          </a:p>
          <a:p>
            <a:pPr algn="l">
              <a:lnSpc>
                <a:spcPct val="100000"/>
              </a:lnSpc>
              <a:spcBef>
                <a:spcPts val="0"/>
              </a:spcBef>
            </a:pPr>
            <a:endParaRPr lang="en-US" sz="2667" dirty="0">
              <a:latin typeface="Arial" panose="020B0604020202020204" pitchFamily="34" charset="0"/>
              <a:cs typeface="Arial" panose="020B0604020202020204" pitchFamily="34" charset="0"/>
            </a:endParaRPr>
          </a:p>
          <a:p>
            <a:pPr marL="380990" indent="-380990" algn="l">
              <a:lnSpc>
                <a:spcPct val="100000"/>
              </a:lnSpc>
              <a:spcBef>
                <a:spcPts val="0"/>
              </a:spcBef>
              <a:buFont typeface="Arial" panose="020B0604020202020204" pitchFamily="34" charset="0"/>
              <a:buChar char="•"/>
            </a:pPr>
            <a:r>
              <a:rPr lang="en-US" sz="2667" dirty="0">
                <a:latin typeface="Arial" panose="020B0604020202020204" pitchFamily="34" charset="0"/>
                <a:cs typeface="Arial" panose="020B0604020202020204" pitchFamily="34" charset="0"/>
              </a:rPr>
              <a:t>Blue &amp; Gold Banquet</a:t>
            </a:r>
          </a:p>
          <a:p>
            <a:pPr marL="380990" indent="-380990" algn="l">
              <a:lnSpc>
                <a:spcPct val="100000"/>
              </a:lnSpc>
              <a:spcBef>
                <a:spcPts val="0"/>
              </a:spcBef>
              <a:buFont typeface="Arial" panose="020B0604020202020204" pitchFamily="34" charset="0"/>
              <a:buChar char="•"/>
            </a:pPr>
            <a:r>
              <a:rPr lang="en-US" sz="2667" dirty="0">
                <a:latin typeface="Arial" panose="020B0604020202020204" pitchFamily="34" charset="0"/>
                <a:cs typeface="Arial" panose="020B0604020202020204" pitchFamily="34" charset="0"/>
              </a:rPr>
              <a:t>Christmas Party</a:t>
            </a:r>
          </a:p>
          <a:p>
            <a:pPr marL="380990" indent="-380990" algn="l">
              <a:lnSpc>
                <a:spcPct val="100000"/>
              </a:lnSpc>
              <a:spcBef>
                <a:spcPts val="0"/>
              </a:spcBef>
              <a:buFont typeface="Arial" panose="020B0604020202020204" pitchFamily="34" charset="0"/>
              <a:buChar char="•"/>
            </a:pPr>
            <a:r>
              <a:rPr lang="en-US" sz="2667" dirty="0">
                <a:latin typeface="Arial" panose="020B0604020202020204" pitchFamily="34" charset="0"/>
                <a:cs typeface="Arial" panose="020B0604020202020204" pitchFamily="34" charset="0"/>
              </a:rPr>
              <a:t>Pinewood Derby</a:t>
            </a:r>
          </a:p>
          <a:p>
            <a:pPr marL="380990" indent="-380990" algn="l">
              <a:lnSpc>
                <a:spcPct val="100000"/>
              </a:lnSpc>
              <a:spcBef>
                <a:spcPts val="0"/>
              </a:spcBef>
              <a:buFont typeface="Arial" panose="020B0604020202020204" pitchFamily="34" charset="0"/>
              <a:buChar char="•"/>
            </a:pPr>
            <a:r>
              <a:rPr lang="en-US" sz="2667" dirty="0">
                <a:latin typeface="Arial" panose="020B0604020202020204" pitchFamily="34" charset="0"/>
                <a:cs typeface="Arial" panose="020B0604020202020204" pitchFamily="34" charset="0"/>
              </a:rPr>
              <a:t>&amp; More!</a:t>
            </a:r>
          </a:p>
          <a:p>
            <a:r>
              <a:rPr lang="en-US" sz="2133" dirty="0">
                <a:latin typeface="Arial" panose="020B0604020202020204" pitchFamily="34" charset="0"/>
                <a:cs typeface="Arial" panose="020B0604020202020204" pitchFamily="34" charset="0"/>
              </a:rPr>
              <a:t>	</a:t>
            </a:r>
          </a:p>
        </p:txBody>
      </p:sp>
      <p:sp>
        <p:nvSpPr>
          <p:cNvPr id="20" name="Text Placeholder 3">
            <a:extLst>
              <a:ext uri="{FF2B5EF4-FFF2-40B4-BE49-F238E27FC236}">
                <a16:creationId xmlns:a16="http://schemas.microsoft.com/office/drawing/2014/main" id="{8542A21E-2B09-4134-8B4A-CF769474AF2A}"/>
              </a:ext>
            </a:extLst>
          </p:cNvPr>
          <p:cNvSpPr txBox="1">
            <a:spLocks/>
          </p:cNvSpPr>
          <p:nvPr/>
        </p:nvSpPr>
        <p:spPr>
          <a:xfrm>
            <a:off x="457199" y="1692919"/>
            <a:ext cx="11277600" cy="12081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2667" b="1" dirty="0">
                <a:latin typeface="Arial" panose="020B0604020202020204" pitchFamily="34" charset="0"/>
                <a:cs typeface="Arial" panose="020B0604020202020204" pitchFamily="34" charset="0"/>
              </a:rPr>
              <a:t>Fund all your Scouting related expenses and activities that you want your Scouts to enjoy this year through Popcorn.</a:t>
            </a:r>
          </a:p>
        </p:txBody>
      </p:sp>
      <p:sp>
        <p:nvSpPr>
          <p:cNvPr id="11" name="TextBox 10">
            <a:extLst>
              <a:ext uri="{FF2B5EF4-FFF2-40B4-BE49-F238E27FC236}">
                <a16:creationId xmlns:a16="http://schemas.microsoft.com/office/drawing/2014/main" id="{A1A1E963-F10A-4ABC-89FC-7A41B947A473}"/>
              </a:ext>
            </a:extLst>
          </p:cNvPr>
          <p:cNvSpPr txBox="1"/>
          <p:nvPr/>
        </p:nvSpPr>
        <p:spPr>
          <a:xfrm>
            <a:off x="234744" y="299763"/>
            <a:ext cx="6978857" cy="707579"/>
          </a:xfrm>
          <a:prstGeom prst="rect">
            <a:avLst/>
          </a:prstGeom>
          <a:noFill/>
        </p:spPr>
        <p:txBody>
          <a:bodyPr wrap="square" rtlCol="0" anchor="t">
            <a:noAutofit/>
          </a:bodyPr>
          <a:lstStyle/>
          <a:p>
            <a:r>
              <a:rPr lang="en-US" sz="4400" b="1" dirty="0">
                <a:solidFill>
                  <a:schemeClr val="bg1"/>
                </a:solidFill>
                <a:latin typeface="Arial"/>
                <a:cs typeface="Arial"/>
              </a:rPr>
              <a:t>POPCORN = PROGRAM</a:t>
            </a:r>
            <a:endParaRPr lang="en-US" dirty="0"/>
          </a:p>
        </p:txBody>
      </p:sp>
      <p:sp>
        <p:nvSpPr>
          <p:cNvPr id="7" name="Text Placeholder 3">
            <a:extLst>
              <a:ext uri="{FF2B5EF4-FFF2-40B4-BE49-F238E27FC236}">
                <a16:creationId xmlns:a16="http://schemas.microsoft.com/office/drawing/2014/main" id="{43455C27-DB85-4960-BF8E-FD74C1C480B5}"/>
              </a:ext>
            </a:extLst>
          </p:cNvPr>
          <p:cNvSpPr txBox="1">
            <a:spLocks/>
          </p:cNvSpPr>
          <p:nvPr/>
        </p:nvSpPr>
        <p:spPr>
          <a:xfrm>
            <a:off x="457199" y="5472013"/>
            <a:ext cx="11277600" cy="12081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2667" b="1" dirty="0">
                <a:latin typeface="Arial" panose="020B0604020202020204" pitchFamily="34" charset="0"/>
                <a:cs typeface="Arial" panose="020B0604020202020204" pitchFamily="34" charset="0"/>
              </a:rPr>
              <a:t>Unit Goal</a:t>
            </a:r>
            <a:r>
              <a:rPr lang="en-US" sz="2667" dirty="0">
                <a:latin typeface="Arial" panose="020B0604020202020204" pitchFamily="34" charset="0"/>
                <a:cs typeface="Arial" panose="020B0604020202020204" pitchFamily="34" charset="0"/>
              </a:rPr>
              <a:t>: $25,000	</a:t>
            </a:r>
            <a:r>
              <a:rPr lang="en-US" sz="2667" b="1" dirty="0">
                <a:latin typeface="Arial" panose="020B0604020202020204" pitchFamily="34" charset="0"/>
                <a:cs typeface="Arial" panose="020B0604020202020204" pitchFamily="34" charset="0"/>
              </a:rPr>
              <a:t>Scout Goals</a:t>
            </a:r>
            <a:r>
              <a:rPr lang="en-US" sz="2667" dirty="0">
                <a:latin typeface="Arial" panose="020B0604020202020204" pitchFamily="34" charset="0"/>
                <a:cs typeface="Arial" panose="020B0604020202020204" pitchFamily="34" charset="0"/>
              </a:rPr>
              <a:t>: $1,000 (each)</a:t>
            </a:r>
          </a:p>
        </p:txBody>
      </p:sp>
    </p:spTree>
    <p:extLst>
      <p:ext uri="{BB962C8B-B14F-4D97-AF65-F5344CB8AC3E}">
        <p14:creationId xmlns:p14="http://schemas.microsoft.com/office/powerpoint/2010/main" val="320726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plication&#10;&#10;Description automatically generated with low confidence">
            <a:extLst>
              <a:ext uri="{FF2B5EF4-FFF2-40B4-BE49-F238E27FC236}">
                <a16:creationId xmlns:a16="http://schemas.microsoft.com/office/drawing/2014/main" id="{F7DA4265-9497-4E8D-A182-7B767F584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9"/>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5</a:t>
            </a:fld>
            <a:endParaRPr kumimoji="0" lang="en-US" dirty="0">
              <a:solidFill>
                <a:schemeClr val="tx2"/>
              </a:solidFill>
            </a:endParaRPr>
          </a:p>
        </p:txBody>
      </p:sp>
      <p:pic>
        <p:nvPicPr>
          <p:cNvPr id="3" name="Picture 2">
            <a:extLst>
              <a:ext uri="{FF2B5EF4-FFF2-40B4-BE49-F238E27FC236}">
                <a16:creationId xmlns:a16="http://schemas.microsoft.com/office/drawing/2014/main" id="{C5F73663-870B-4F5D-8E5E-57DC7FFE8F94}"/>
              </a:ext>
            </a:extLst>
          </p:cNvPr>
          <p:cNvPicPr>
            <a:picLocks noChangeAspect="1"/>
          </p:cNvPicPr>
          <p:nvPr/>
        </p:nvPicPr>
        <p:blipFill>
          <a:blip r:embed="rId4"/>
          <a:stretch>
            <a:fillRect/>
          </a:stretch>
        </p:blipFill>
        <p:spPr>
          <a:xfrm>
            <a:off x="31140" y="1719236"/>
            <a:ext cx="5952414" cy="3547543"/>
          </a:xfrm>
          <a:prstGeom prst="rect">
            <a:avLst/>
          </a:prstGeom>
        </p:spPr>
      </p:pic>
      <p:pic>
        <p:nvPicPr>
          <p:cNvPr id="5" name="Picture 4">
            <a:extLst>
              <a:ext uri="{FF2B5EF4-FFF2-40B4-BE49-F238E27FC236}">
                <a16:creationId xmlns:a16="http://schemas.microsoft.com/office/drawing/2014/main" id="{2A9D48EF-3C7F-473F-B6F1-90493D765348}"/>
              </a:ext>
            </a:extLst>
          </p:cNvPr>
          <p:cNvPicPr>
            <a:picLocks noChangeAspect="1"/>
          </p:cNvPicPr>
          <p:nvPr/>
        </p:nvPicPr>
        <p:blipFill>
          <a:blip r:embed="rId5"/>
          <a:stretch>
            <a:fillRect/>
          </a:stretch>
        </p:blipFill>
        <p:spPr>
          <a:xfrm>
            <a:off x="6203010" y="2047912"/>
            <a:ext cx="5952414" cy="2890190"/>
          </a:xfrm>
          <a:prstGeom prst="rect">
            <a:avLst/>
          </a:prstGeom>
        </p:spPr>
      </p:pic>
      <p:pic>
        <p:nvPicPr>
          <p:cNvPr id="12" name="Picture 11">
            <a:extLst>
              <a:ext uri="{FF2B5EF4-FFF2-40B4-BE49-F238E27FC236}">
                <a16:creationId xmlns:a16="http://schemas.microsoft.com/office/drawing/2014/main" id="{4269D7A2-F8E6-4C75-B01A-E7D4D24DC4F9}"/>
              </a:ext>
            </a:extLst>
          </p:cNvPr>
          <p:cNvPicPr>
            <a:picLocks noChangeAspect="1"/>
          </p:cNvPicPr>
          <p:nvPr/>
        </p:nvPicPr>
        <p:blipFill>
          <a:blip r:embed="rId6"/>
          <a:stretch>
            <a:fillRect/>
          </a:stretch>
        </p:blipFill>
        <p:spPr>
          <a:xfrm>
            <a:off x="2705100" y="5248275"/>
            <a:ext cx="6781800" cy="1190625"/>
          </a:xfrm>
          <a:prstGeom prst="rect">
            <a:avLst/>
          </a:prstGeom>
        </p:spPr>
      </p:pic>
      <p:pic>
        <p:nvPicPr>
          <p:cNvPr id="15" name="Picture 14">
            <a:extLst>
              <a:ext uri="{FF2B5EF4-FFF2-40B4-BE49-F238E27FC236}">
                <a16:creationId xmlns:a16="http://schemas.microsoft.com/office/drawing/2014/main" id="{4E2BA0C4-EE54-47F2-9A8F-82AB5C2AE53F}"/>
              </a:ext>
            </a:extLst>
          </p:cNvPr>
          <p:cNvPicPr>
            <a:picLocks noChangeAspect="1"/>
          </p:cNvPicPr>
          <p:nvPr/>
        </p:nvPicPr>
        <p:blipFill>
          <a:blip r:embed="rId7"/>
          <a:stretch>
            <a:fillRect/>
          </a:stretch>
        </p:blipFill>
        <p:spPr>
          <a:xfrm>
            <a:off x="92202" y="249704"/>
            <a:ext cx="8923782" cy="939345"/>
          </a:xfrm>
          <a:prstGeom prst="rect">
            <a:avLst/>
          </a:prstGeom>
        </p:spPr>
      </p:pic>
    </p:spTree>
    <p:extLst>
      <p:ext uri="{BB962C8B-B14F-4D97-AF65-F5344CB8AC3E}">
        <p14:creationId xmlns:p14="http://schemas.microsoft.com/office/powerpoint/2010/main" val="2950171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plication&#10;&#10;Description automatically generated with low confidence">
            <a:extLst>
              <a:ext uri="{FF2B5EF4-FFF2-40B4-BE49-F238E27FC236}">
                <a16:creationId xmlns:a16="http://schemas.microsoft.com/office/drawing/2014/main" id="{25C398F6-6AAB-4D0A-B03C-5F0AF5236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9"/>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6</a:t>
            </a:fld>
            <a:endParaRPr kumimoji="0" lang="en-US" dirty="0">
              <a:solidFill>
                <a:schemeClr val="tx2"/>
              </a:solidFill>
            </a:endParaRPr>
          </a:p>
        </p:txBody>
      </p:sp>
      <p:sp>
        <p:nvSpPr>
          <p:cNvPr id="14" name="Content Placeholder 10">
            <a:extLst>
              <a:ext uri="{FF2B5EF4-FFF2-40B4-BE49-F238E27FC236}">
                <a16:creationId xmlns:a16="http://schemas.microsoft.com/office/drawing/2014/main" id="{978CEC77-92D3-4CA2-98DB-72A6FB9319B3}"/>
              </a:ext>
            </a:extLst>
          </p:cNvPr>
          <p:cNvSpPr txBox="1">
            <a:spLocks/>
          </p:cNvSpPr>
          <p:nvPr/>
        </p:nvSpPr>
        <p:spPr>
          <a:xfrm>
            <a:off x="1524000" y="2717800"/>
            <a:ext cx="12598401" cy="3149600"/>
          </a:xfrm>
          <a:prstGeom prst="rect">
            <a:avLst/>
          </a:prstGeom>
        </p:spPr>
        <p:txBody>
          <a:bodyPr vert="horz" lIns="121920" tIns="60960" rIns="121920" bIns="60960" numCol="2" rtlCol="0">
            <a:noAutofit/>
          </a:bodyPr>
          <a:lstStyle>
            <a:lvl1pPr marL="0" indent="0" algn="ctr" defTabSz="1828343" rtl="0" eaLnBrk="1" latinLnBrk="0" hangingPunct="1">
              <a:lnSpc>
                <a:spcPct val="90000"/>
              </a:lnSpc>
              <a:spcBef>
                <a:spcPts val="2000"/>
              </a:spcBef>
              <a:buFont typeface="Arial" panose="020B0604020202020204" pitchFamily="34" charset="0"/>
              <a:buNone/>
              <a:defRPr sz="4799" kern="1200">
                <a:solidFill>
                  <a:schemeClr val="tx1"/>
                </a:solidFill>
                <a:latin typeface="+mn-lt"/>
                <a:ea typeface="+mn-ea"/>
                <a:cs typeface="+mn-cs"/>
              </a:defRPr>
            </a:lvl1pPr>
            <a:lvl2pPr marL="914171" indent="0" algn="ctr"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2pPr>
            <a:lvl3pPr marL="1828343" indent="0" algn="ctr"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3pPr>
            <a:lvl4pPr marL="2742514"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4pPr>
            <a:lvl5pPr marL="3656686"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5pPr>
            <a:lvl6pPr marL="4570857"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6pPr>
            <a:lvl7pPr marL="5485028"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7pPr>
            <a:lvl8pPr marL="6399200"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8pPr>
            <a:lvl9pPr marL="7313371" indent="0" algn="ctr" defTabSz="1828343" rtl="0" eaLnBrk="1" latinLnBrk="0" hangingPunct="1">
              <a:lnSpc>
                <a:spcPct val="90000"/>
              </a:lnSpc>
              <a:spcBef>
                <a:spcPts val="1000"/>
              </a:spcBef>
              <a:buFont typeface="Arial" panose="020B0604020202020204" pitchFamily="34" charset="0"/>
              <a:buNone/>
              <a:defRPr sz="3199" kern="1200">
                <a:solidFill>
                  <a:schemeClr val="tx1"/>
                </a:solidFill>
                <a:latin typeface="+mn-lt"/>
                <a:ea typeface="+mn-ea"/>
                <a:cs typeface="+mn-cs"/>
              </a:defRPr>
            </a:lvl9pPr>
          </a:lstStyle>
          <a:p>
            <a:pPr marL="380990" indent="-38099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Online Direct</a:t>
            </a:r>
          </a:p>
          <a:p>
            <a:pPr marL="1295161" lvl="1" indent="-38099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Share your Virtual Store Page</a:t>
            </a:r>
          </a:p>
          <a:p>
            <a:pPr marL="1295161" lvl="1" indent="-38099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Record in-person sales in the App</a:t>
            </a:r>
          </a:p>
          <a:p>
            <a:pPr marL="380990" indent="-38099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Wagon Sales</a:t>
            </a:r>
          </a:p>
          <a:p>
            <a:pPr marL="1295161" lvl="1" indent="-38099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Door-to-Door</a:t>
            </a:r>
          </a:p>
          <a:p>
            <a:pPr marL="1295161" lvl="1" indent="-38099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At your parents’ workplace</a:t>
            </a:r>
          </a:p>
          <a:p>
            <a:pPr marL="1295161" lvl="1" indent="-38099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Deliver now, or later</a:t>
            </a:r>
          </a:p>
          <a:p>
            <a:pPr marL="380990" indent="-38099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Storefronts / Booths</a:t>
            </a:r>
          </a:p>
        </p:txBody>
      </p:sp>
      <p:sp>
        <p:nvSpPr>
          <p:cNvPr id="20" name="Text Placeholder 3">
            <a:extLst>
              <a:ext uri="{FF2B5EF4-FFF2-40B4-BE49-F238E27FC236}">
                <a16:creationId xmlns:a16="http://schemas.microsoft.com/office/drawing/2014/main" id="{8542A21E-2B09-4134-8B4A-CF769474AF2A}"/>
              </a:ext>
            </a:extLst>
          </p:cNvPr>
          <p:cNvSpPr txBox="1">
            <a:spLocks/>
          </p:cNvSpPr>
          <p:nvPr/>
        </p:nvSpPr>
        <p:spPr>
          <a:xfrm>
            <a:off x="717296" y="1724026"/>
            <a:ext cx="7410704" cy="12081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533" b="1" dirty="0">
                <a:latin typeface="Arial" panose="020B0604020202020204" pitchFamily="34" charset="0"/>
                <a:cs typeface="Arial" panose="020B0604020202020204" pitchFamily="34" charset="0"/>
              </a:rPr>
              <a:t>The Trail’s End App supports ALL the ways our unit sells:</a:t>
            </a:r>
          </a:p>
        </p:txBody>
      </p:sp>
      <p:sp>
        <p:nvSpPr>
          <p:cNvPr id="15" name="Text Placeholder 3">
            <a:extLst>
              <a:ext uri="{FF2B5EF4-FFF2-40B4-BE49-F238E27FC236}">
                <a16:creationId xmlns:a16="http://schemas.microsoft.com/office/drawing/2014/main" id="{40D3A9E5-8407-4E12-875C-DB03D919AB10}"/>
              </a:ext>
            </a:extLst>
          </p:cNvPr>
          <p:cNvSpPr txBox="1">
            <a:spLocks/>
          </p:cNvSpPr>
          <p:nvPr/>
        </p:nvSpPr>
        <p:spPr>
          <a:xfrm>
            <a:off x="711200" y="5268813"/>
            <a:ext cx="11277600" cy="12081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defTabSz="914377">
              <a:lnSpc>
                <a:spcPct val="107000"/>
              </a:lnSpc>
              <a:spcBef>
                <a:spcPts val="0"/>
              </a:spcBef>
              <a:buNone/>
            </a:pPr>
            <a:r>
              <a:rPr lang="en-US" sz="2533" dirty="0">
                <a:solidFill>
                  <a:srgbClr val="EB2827"/>
                </a:solidFill>
                <a:latin typeface="Arial Black" panose="020B0A04020102020204" pitchFamily="34" charset="0"/>
                <a:cs typeface="Arial" panose="020B0604020202020204" pitchFamily="34" charset="0"/>
              </a:rPr>
              <a:t>Credit card fees are paid by Trail’s End</a:t>
            </a:r>
            <a:endParaRPr lang="en-US" sz="2533" dirty="0">
              <a:solidFill>
                <a:prstClr val="black"/>
              </a:solidFill>
              <a:latin typeface="Arial Black" panose="020B0A04020102020204" pitchFamily="34" charset="0"/>
              <a:ea typeface="Calibri" panose="020F0502020204030204" pitchFamily="34" charset="0"/>
              <a:cs typeface="Arial" panose="020B0604020202020204" pitchFamily="34" charset="0"/>
            </a:endParaRPr>
          </a:p>
          <a:p>
            <a:pPr marL="0" indent="0">
              <a:lnSpc>
                <a:spcPct val="100000"/>
              </a:lnSpc>
              <a:spcBef>
                <a:spcPts val="0"/>
              </a:spcBef>
              <a:buNone/>
              <a:defRPr/>
            </a:pPr>
            <a:endParaRPr lang="en-US" sz="1067" dirty="0">
              <a:latin typeface="Calibri" panose="020F0502020204030204" pitchFamily="34" charset="0"/>
            </a:endParaRPr>
          </a:p>
          <a:p>
            <a:pPr marL="0" indent="0">
              <a:lnSpc>
                <a:spcPct val="100000"/>
              </a:lnSpc>
              <a:spcBef>
                <a:spcPts val="0"/>
              </a:spcBef>
              <a:buNone/>
              <a:defRPr/>
            </a:pPr>
            <a:r>
              <a:rPr lang="en-US" sz="2400" dirty="0">
                <a:latin typeface="Arial" panose="020B0604020202020204" pitchFamily="34" charset="0"/>
                <a:cs typeface="Arial" panose="020B0604020202020204" pitchFamily="34" charset="0"/>
              </a:rPr>
              <a:t>Text </a:t>
            </a:r>
            <a:r>
              <a:rPr lang="en-US" sz="2400" b="1" dirty="0">
                <a:latin typeface="Arial" panose="020B0604020202020204" pitchFamily="34" charset="0"/>
                <a:cs typeface="Arial" panose="020B0604020202020204" pitchFamily="34" charset="0"/>
              </a:rPr>
              <a:t>APP</a:t>
            </a:r>
            <a:r>
              <a:rPr lang="en-US" sz="2400" dirty="0">
                <a:latin typeface="Arial" panose="020B0604020202020204" pitchFamily="34" charset="0"/>
                <a:cs typeface="Arial" panose="020B0604020202020204" pitchFamily="34" charset="0"/>
              </a:rPr>
              <a:t> to </a:t>
            </a:r>
            <a:r>
              <a:rPr lang="en-US" sz="2400" b="1" dirty="0">
                <a:latin typeface="Arial" panose="020B0604020202020204" pitchFamily="34" charset="0"/>
                <a:cs typeface="Arial" panose="020B0604020202020204" pitchFamily="34" charset="0"/>
              </a:rPr>
              <a:t>62771</a:t>
            </a:r>
            <a:r>
              <a:rPr lang="en-US" sz="2400" dirty="0">
                <a:latin typeface="Arial" panose="020B0604020202020204" pitchFamily="34" charset="0"/>
                <a:cs typeface="Arial" panose="020B0604020202020204" pitchFamily="34" charset="0"/>
              </a:rPr>
              <a:t> to download the Trail’s End App</a:t>
            </a:r>
            <a:endParaRPr lang="en-US" sz="2400" dirty="0">
              <a:solidFill>
                <a:schemeClr val="accent4"/>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9DB1337-DE7B-4BDF-AB9C-325CCDC34F6B}"/>
              </a:ext>
            </a:extLst>
          </p:cNvPr>
          <p:cNvSpPr txBox="1"/>
          <p:nvPr/>
        </p:nvSpPr>
        <p:spPr>
          <a:xfrm>
            <a:off x="304801" y="250363"/>
            <a:ext cx="10122855" cy="943437"/>
          </a:xfrm>
          <a:prstGeom prst="rect">
            <a:avLst/>
          </a:prstGeom>
          <a:noFill/>
        </p:spPr>
        <p:txBody>
          <a:bodyPr wrap="square" rtlCol="0">
            <a:noAutofit/>
          </a:bodyPr>
          <a:lstStyle/>
          <a:p>
            <a:r>
              <a:rPr lang="en-US" sz="4800" b="1" dirty="0">
                <a:solidFill>
                  <a:schemeClr val="bg1"/>
                </a:solidFill>
                <a:latin typeface="Helvetica" pitchFamily="2" charset="0"/>
              </a:rPr>
              <a:t>TRAIL’S END APP</a:t>
            </a:r>
            <a:endParaRPr lang="en-US" sz="4267" b="1" dirty="0">
              <a:solidFill>
                <a:schemeClr val="bg1"/>
              </a:solidFill>
              <a:latin typeface="Helvetica" pitchFamily="2" charset="0"/>
            </a:endParaRPr>
          </a:p>
        </p:txBody>
      </p:sp>
      <p:pic>
        <p:nvPicPr>
          <p:cNvPr id="12" name="Picture 11" descr="Graphical user interface, application&#10;&#10;Description automatically generated">
            <a:extLst>
              <a:ext uri="{FF2B5EF4-FFF2-40B4-BE49-F238E27FC236}">
                <a16:creationId xmlns:a16="http://schemas.microsoft.com/office/drawing/2014/main" id="{D894BB0B-1726-404C-8C63-47D9BDAE5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707" y="1430269"/>
            <a:ext cx="3607981" cy="5430269"/>
          </a:xfrm>
          <a:prstGeom prst="rect">
            <a:avLst/>
          </a:prstGeom>
        </p:spPr>
      </p:pic>
    </p:spTree>
    <p:extLst>
      <p:ext uri="{BB962C8B-B14F-4D97-AF65-F5344CB8AC3E}">
        <p14:creationId xmlns:p14="http://schemas.microsoft.com/office/powerpoint/2010/main" val="1969248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plication&#10;&#10;Description automatically generated with low confidence">
            <a:extLst>
              <a:ext uri="{FF2B5EF4-FFF2-40B4-BE49-F238E27FC236}">
                <a16:creationId xmlns:a16="http://schemas.microsoft.com/office/drawing/2014/main" id="{25C398F6-6AAB-4D0A-B03C-5F0AF5236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9"/>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7</a:t>
            </a:fld>
            <a:endParaRPr kumimoji="0" lang="en-US" dirty="0">
              <a:solidFill>
                <a:schemeClr val="tx2"/>
              </a:solidFill>
            </a:endParaRPr>
          </a:p>
        </p:txBody>
      </p:sp>
      <p:sp>
        <p:nvSpPr>
          <p:cNvPr id="15" name="Text Placeholder 3">
            <a:extLst>
              <a:ext uri="{FF2B5EF4-FFF2-40B4-BE49-F238E27FC236}">
                <a16:creationId xmlns:a16="http://schemas.microsoft.com/office/drawing/2014/main" id="{40D3A9E5-8407-4E12-875C-DB03D919AB10}"/>
              </a:ext>
            </a:extLst>
          </p:cNvPr>
          <p:cNvSpPr txBox="1">
            <a:spLocks/>
          </p:cNvSpPr>
          <p:nvPr/>
        </p:nvSpPr>
        <p:spPr>
          <a:xfrm>
            <a:off x="711200" y="5638727"/>
            <a:ext cx="8370656" cy="12081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2800" dirty="0">
                <a:latin typeface="Arial" panose="020B0604020202020204" pitchFamily="34" charset="0"/>
                <a:cs typeface="Arial" panose="020B0604020202020204" pitchFamily="34" charset="0"/>
              </a:rPr>
              <a:t>Text </a:t>
            </a:r>
            <a:r>
              <a:rPr lang="en-US" sz="2800" b="1" dirty="0">
                <a:latin typeface="Arial" panose="020B0604020202020204" pitchFamily="34" charset="0"/>
                <a:cs typeface="Arial" panose="020B0604020202020204" pitchFamily="34" charset="0"/>
              </a:rPr>
              <a:t>APPGUIDE</a:t>
            </a:r>
            <a:r>
              <a:rPr lang="en-US" sz="2800" dirty="0">
                <a:latin typeface="Arial" panose="020B0604020202020204" pitchFamily="34" charset="0"/>
                <a:cs typeface="Arial" panose="020B0604020202020204" pitchFamily="34" charset="0"/>
              </a:rPr>
              <a:t> to </a:t>
            </a:r>
            <a:r>
              <a:rPr lang="en-US" sz="2800" b="1" dirty="0">
                <a:latin typeface="Arial" panose="020B0604020202020204" pitchFamily="34" charset="0"/>
                <a:cs typeface="Arial" panose="020B0604020202020204" pitchFamily="34" charset="0"/>
              </a:rPr>
              <a:t>62771</a:t>
            </a:r>
            <a:r>
              <a:rPr lang="en-US" sz="2800" dirty="0">
                <a:latin typeface="Arial" panose="020B0604020202020204" pitchFamily="34" charset="0"/>
                <a:cs typeface="Arial" panose="020B0604020202020204" pitchFamily="34" charset="0"/>
              </a:rPr>
              <a:t> to download the App Quick Start Guide</a:t>
            </a:r>
            <a:endParaRPr lang="en-US" sz="2800" dirty="0">
              <a:solidFill>
                <a:schemeClr val="accent4"/>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9DB1337-DE7B-4BDF-AB9C-325CCDC34F6B}"/>
              </a:ext>
            </a:extLst>
          </p:cNvPr>
          <p:cNvSpPr txBox="1"/>
          <p:nvPr/>
        </p:nvSpPr>
        <p:spPr>
          <a:xfrm>
            <a:off x="304801" y="250363"/>
            <a:ext cx="10122855" cy="943437"/>
          </a:xfrm>
          <a:prstGeom prst="rect">
            <a:avLst/>
          </a:prstGeom>
          <a:noFill/>
        </p:spPr>
        <p:txBody>
          <a:bodyPr wrap="square" rtlCol="0">
            <a:noAutofit/>
          </a:bodyPr>
          <a:lstStyle/>
          <a:p>
            <a:r>
              <a:rPr lang="en-US" sz="4800" b="1" dirty="0">
                <a:solidFill>
                  <a:schemeClr val="bg1"/>
                </a:solidFill>
                <a:latin typeface="Helvetica" pitchFamily="2" charset="0"/>
              </a:rPr>
              <a:t>TRAIL’S END APP</a:t>
            </a:r>
            <a:endParaRPr lang="en-US" sz="4267" b="1" dirty="0">
              <a:solidFill>
                <a:schemeClr val="bg1"/>
              </a:solidFill>
              <a:latin typeface="Helvetica" pitchFamily="2" charset="0"/>
            </a:endParaRPr>
          </a:p>
        </p:txBody>
      </p:sp>
      <p:pic>
        <p:nvPicPr>
          <p:cNvPr id="12" name="Picture 11" descr="Graphical user interface, application&#10;&#10;Description automatically generated">
            <a:extLst>
              <a:ext uri="{FF2B5EF4-FFF2-40B4-BE49-F238E27FC236}">
                <a16:creationId xmlns:a16="http://schemas.microsoft.com/office/drawing/2014/main" id="{D894BB0B-1726-404C-8C63-47D9BDAE5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707" y="1430269"/>
            <a:ext cx="3607981" cy="5430269"/>
          </a:xfrm>
          <a:prstGeom prst="rect">
            <a:avLst/>
          </a:prstGeom>
        </p:spPr>
      </p:pic>
      <p:sp>
        <p:nvSpPr>
          <p:cNvPr id="8" name="Text Placeholder 3">
            <a:extLst>
              <a:ext uri="{FF2B5EF4-FFF2-40B4-BE49-F238E27FC236}">
                <a16:creationId xmlns:a16="http://schemas.microsoft.com/office/drawing/2014/main" id="{8D2CB33E-F0E4-4319-A63A-60141F194703}"/>
              </a:ext>
            </a:extLst>
          </p:cNvPr>
          <p:cNvSpPr txBox="1">
            <a:spLocks/>
          </p:cNvSpPr>
          <p:nvPr/>
        </p:nvSpPr>
        <p:spPr>
          <a:xfrm>
            <a:off x="711200" y="3019181"/>
            <a:ext cx="8370656" cy="12081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None/>
            </a:pPr>
            <a:r>
              <a:rPr lang="en-US" sz="2400" b="1" dirty="0">
                <a:latin typeface="Arial" panose="020B0604020202020204" pitchFamily="34" charset="0"/>
                <a:cs typeface="Arial" panose="020B0604020202020204" pitchFamily="34" charset="0"/>
              </a:rPr>
              <a:t>NEW in 2021!</a:t>
            </a:r>
            <a:br>
              <a:rPr lang="en-US" sz="2400" b="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Faster, Simpler, Fewer Clicks</a:t>
            </a:r>
          </a:p>
          <a:p>
            <a:pPr marL="342900" indent="-342900" algn="l">
              <a:lnSpc>
                <a:spcPct val="100000"/>
              </a:lnSpc>
              <a:spcBef>
                <a:spcPts val="0"/>
              </a:spcBef>
              <a:buFont typeface="Arial" panose="020B0604020202020204" pitchFamily="34" charset="0"/>
              <a:buChar char="•"/>
            </a:pPr>
            <a:r>
              <a:rPr lang="en-US" sz="2400" dirty="0" err="1">
                <a:latin typeface="Arial" panose="020B0604020202020204" pitchFamily="34" charset="0"/>
                <a:cs typeface="Arial" panose="020B0604020202020204" pitchFamily="34" charset="0"/>
              </a:rPr>
              <a:t>AutoShare</a:t>
            </a:r>
            <a:endParaRPr lang="en-US" sz="2400" dirty="0">
              <a:latin typeface="Arial" panose="020B0604020202020204" pitchFamily="34" charset="0"/>
              <a:cs typeface="Arial" panose="020B0604020202020204" pitchFamily="34" charset="0"/>
            </a:endParaRPr>
          </a:p>
          <a:p>
            <a:pPr marL="1257071" lvl="1" indent="-34290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Quickly share your Virtual Store to contacts in your phone</a:t>
            </a:r>
          </a:p>
          <a:p>
            <a:pPr marL="1257071" lvl="1" indent="-34290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Share your Virtual Store to customers that ordered last year</a:t>
            </a:r>
          </a:p>
          <a:p>
            <a:pPr marL="342900"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Monthly Donation to American Heroes</a:t>
            </a:r>
          </a:p>
          <a:p>
            <a:pPr marL="1257071" lvl="1" indent="-34290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In addition to the one-time donation, Online Direct customers can now choose to support with a monthly donation to American Heroes</a:t>
            </a:r>
          </a:p>
          <a:p>
            <a:pPr marL="1257071" lvl="1" indent="-342900" algn="l">
              <a:lnSpc>
                <a:spcPct val="100000"/>
              </a:lnSpc>
              <a:spcBef>
                <a:spcPts val="0"/>
              </a:spcBef>
              <a:buFont typeface="Arial" panose="020B0604020202020204" pitchFamily="34" charset="0"/>
              <a:buChar char="•"/>
            </a:pP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Fund your entire year with just 5 sales of $19+ monthly donations</a:t>
            </a:r>
            <a:endParaRPr lang="en-US" sz="1600" dirty="0">
              <a:latin typeface="Arial" panose="020B0604020202020204" pitchFamily="34" charset="0"/>
              <a:cs typeface="Arial" panose="020B0604020202020204" pitchFamily="34" charset="0"/>
            </a:endParaRPr>
          </a:p>
          <a:p>
            <a:pPr marL="342900" indent="-3429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Recruit a Scout</a:t>
            </a:r>
          </a:p>
          <a:p>
            <a:pPr marL="1257071" lvl="1" indent="-34290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Recruit friends and neighbors through the Trail’s End App</a:t>
            </a:r>
          </a:p>
          <a:p>
            <a:pPr marL="1257071" lvl="1" indent="-342900" algn="l">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The information will be sent to the Leaders &amp; Council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228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plication&#10;&#10;Description automatically generated with low confidence">
            <a:extLst>
              <a:ext uri="{FF2B5EF4-FFF2-40B4-BE49-F238E27FC236}">
                <a16:creationId xmlns:a16="http://schemas.microsoft.com/office/drawing/2014/main" id="{3098D1B5-689D-4D85-AC03-F4E656DED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9"/>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8</a:t>
            </a:fld>
            <a:endParaRPr kumimoji="0" lang="en-US" dirty="0">
              <a:solidFill>
                <a:schemeClr val="tx2"/>
              </a:solidFill>
            </a:endParaRPr>
          </a:p>
        </p:txBody>
      </p:sp>
      <p:sp>
        <p:nvSpPr>
          <p:cNvPr id="11" name="TextBox 10">
            <a:extLst>
              <a:ext uri="{FF2B5EF4-FFF2-40B4-BE49-F238E27FC236}">
                <a16:creationId xmlns:a16="http://schemas.microsoft.com/office/drawing/2014/main" id="{D79E362E-4586-42F3-8836-39CC3CA5C4FE}"/>
              </a:ext>
            </a:extLst>
          </p:cNvPr>
          <p:cNvSpPr txBox="1"/>
          <p:nvPr/>
        </p:nvSpPr>
        <p:spPr>
          <a:xfrm>
            <a:off x="304801" y="250363"/>
            <a:ext cx="10122855" cy="943437"/>
          </a:xfrm>
          <a:prstGeom prst="rect">
            <a:avLst/>
          </a:prstGeom>
          <a:noFill/>
        </p:spPr>
        <p:txBody>
          <a:bodyPr wrap="square" rtlCol="0">
            <a:noAutofit/>
          </a:bodyPr>
          <a:lstStyle/>
          <a:p>
            <a:r>
              <a:rPr lang="en-US" sz="4800" b="1" dirty="0">
                <a:solidFill>
                  <a:schemeClr val="bg1"/>
                </a:solidFill>
                <a:latin typeface="Helvetica" pitchFamily="2" charset="0"/>
              </a:rPr>
              <a:t>LET’S STOP &amp; REGISTER</a:t>
            </a:r>
            <a:endParaRPr lang="en-US" sz="4267" b="1" dirty="0">
              <a:solidFill>
                <a:schemeClr val="bg1"/>
              </a:solidFill>
              <a:latin typeface="Helvetica" pitchFamily="2" charset="0"/>
            </a:endParaRPr>
          </a:p>
        </p:txBody>
      </p:sp>
      <p:pic>
        <p:nvPicPr>
          <p:cNvPr id="2" name="Picture 1">
            <a:extLst>
              <a:ext uri="{FF2B5EF4-FFF2-40B4-BE49-F238E27FC236}">
                <a16:creationId xmlns:a16="http://schemas.microsoft.com/office/drawing/2014/main" id="{4E512458-5101-46D9-9645-6C5A0D216EFD}"/>
              </a:ext>
            </a:extLst>
          </p:cNvPr>
          <p:cNvPicPr>
            <a:picLocks noChangeAspect="1"/>
          </p:cNvPicPr>
          <p:nvPr/>
        </p:nvPicPr>
        <p:blipFill>
          <a:blip r:embed="rId4"/>
          <a:stretch>
            <a:fillRect/>
          </a:stretch>
        </p:blipFill>
        <p:spPr>
          <a:xfrm>
            <a:off x="0" y="1665034"/>
            <a:ext cx="12192000" cy="4583367"/>
          </a:xfrm>
          <a:prstGeom prst="rect">
            <a:avLst/>
          </a:prstGeom>
        </p:spPr>
      </p:pic>
    </p:spTree>
    <p:extLst>
      <p:ext uri="{BB962C8B-B14F-4D97-AF65-F5344CB8AC3E}">
        <p14:creationId xmlns:p14="http://schemas.microsoft.com/office/powerpoint/2010/main" val="1282529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pplication&#10;&#10;Description automatically generated with low confidence">
            <a:extLst>
              <a:ext uri="{FF2B5EF4-FFF2-40B4-BE49-F238E27FC236}">
                <a16:creationId xmlns:a16="http://schemas.microsoft.com/office/drawing/2014/main" id="{E856AFD4-3D31-42BC-AC16-AFDF22786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7" name="Straight Arrow Connector 6">
            <a:extLst>
              <a:ext uri="{FF2B5EF4-FFF2-40B4-BE49-F238E27FC236}">
                <a16:creationId xmlns:a16="http://schemas.microsoft.com/office/drawing/2014/main" id="{5124B9C1-752B-4103-9D9C-672ECA9C37DE}"/>
              </a:ext>
            </a:extLst>
          </p:cNvPr>
          <p:cNvCxnSpPr>
            <a:cxnSpLocks/>
          </p:cNvCxnSpPr>
          <p:nvPr/>
        </p:nvCxnSpPr>
        <p:spPr>
          <a:xfrm>
            <a:off x="4242226" y="2115730"/>
            <a:ext cx="1608158" cy="367244"/>
          </a:xfrm>
          <a:prstGeom prst="straightConnector1">
            <a:avLst/>
          </a:prstGeom>
          <a:ln w="38100">
            <a:solidFill>
              <a:srgbClr val="154174"/>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7B2D66D-4616-4602-9E85-7EFBFBB26325}"/>
              </a:ext>
            </a:extLst>
          </p:cNvPr>
          <p:cNvSpPr txBox="1"/>
          <p:nvPr/>
        </p:nvSpPr>
        <p:spPr>
          <a:xfrm>
            <a:off x="234743" y="299763"/>
            <a:ext cx="7332127" cy="707579"/>
          </a:xfrm>
          <a:prstGeom prst="rect">
            <a:avLst/>
          </a:prstGeom>
          <a:noFill/>
        </p:spPr>
        <p:txBody>
          <a:bodyPr wrap="square" rtlCol="0" anchor="t">
            <a:noAutofit/>
          </a:bodyPr>
          <a:lstStyle/>
          <a:p>
            <a:r>
              <a:rPr lang="en-US" sz="4400" b="1" dirty="0">
                <a:solidFill>
                  <a:schemeClr val="bg1"/>
                </a:solidFill>
                <a:latin typeface="Arial"/>
                <a:cs typeface="Arial"/>
              </a:rPr>
              <a:t>TRAIL’S END REWARDS</a:t>
            </a:r>
            <a:endParaRPr lang="en-US" dirty="0"/>
          </a:p>
        </p:txBody>
      </p:sp>
      <p:sp>
        <p:nvSpPr>
          <p:cNvPr id="10" name="Slide Number Placeholder 9">
            <a:extLst>
              <a:ext uri="{FF2B5EF4-FFF2-40B4-BE49-F238E27FC236}">
                <a16:creationId xmlns:a16="http://schemas.microsoft.com/office/drawing/2014/main" id="{6C950392-4A67-4620-B6F0-B2012D644730}"/>
              </a:ext>
            </a:extLst>
          </p:cNvPr>
          <p:cNvSpPr>
            <a:spLocks noGrp="1"/>
          </p:cNvSpPr>
          <p:nvPr>
            <p:ph type="sldNum" sz="quarter" idx="12"/>
          </p:nvPr>
        </p:nvSpPr>
        <p:spPr>
          <a:xfrm>
            <a:off x="11480800" y="6248400"/>
            <a:ext cx="711200" cy="381000"/>
          </a:xfrm>
        </p:spPr>
        <p:txBody>
          <a:bodyPr>
            <a:normAutofit/>
          </a:bodyPr>
          <a:lstStyle/>
          <a:p>
            <a:fld id="{A3F7CB7D-F184-43C7-B6FD-03D728E1BBFF}" type="slidenum">
              <a:rPr kumimoji="0" lang="en-US" smtClean="0">
                <a:solidFill>
                  <a:schemeClr val="tx2"/>
                </a:solidFill>
              </a:rPr>
              <a:pPr/>
              <a:t>9</a:t>
            </a:fld>
            <a:endParaRPr kumimoji="0" lang="en-US" dirty="0">
              <a:solidFill>
                <a:schemeClr val="tx2"/>
              </a:solidFill>
            </a:endParaRPr>
          </a:p>
        </p:txBody>
      </p:sp>
      <p:sp>
        <p:nvSpPr>
          <p:cNvPr id="6" name="Rectangle 5">
            <a:extLst>
              <a:ext uri="{FF2B5EF4-FFF2-40B4-BE49-F238E27FC236}">
                <a16:creationId xmlns:a16="http://schemas.microsoft.com/office/drawing/2014/main" id="{3C299EA4-AB68-43CF-85E3-6201ADE758F2}"/>
              </a:ext>
            </a:extLst>
          </p:cNvPr>
          <p:cNvSpPr/>
          <p:nvPr/>
        </p:nvSpPr>
        <p:spPr>
          <a:xfrm>
            <a:off x="5518727" y="3872038"/>
            <a:ext cx="6096000" cy="2143920"/>
          </a:xfrm>
          <a:prstGeom prst="rect">
            <a:avLst/>
          </a:prstGeom>
        </p:spPr>
        <p:txBody>
          <a:bodyPr>
            <a:spAutoFit/>
          </a:bodyPr>
          <a:lstStyle/>
          <a:p>
            <a:pPr lvl="0" algn="ctr"/>
            <a:r>
              <a:rPr lang="en-US" sz="2400" dirty="0">
                <a:solidFill>
                  <a:srgbClr val="EB2827"/>
                </a:solidFill>
                <a:latin typeface="Arial Black" panose="020B0A04020102020204" pitchFamily="34" charset="0"/>
                <a:cs typeface="Arial" panose="020B0604020202020204" pitchFamily="34" charset="0"/>
              </a:rPr>
              <a:t>Visit the App to Set Your Goal and See All Levels and Reward Ideas!</a:t>
            </a:r>
          </a:p>
          <a:p>
            <a:pPr marL="380990" indent="-380990">
              <a:buFont typeface="Arial" panose="020B0604020202020204" pitchFamily="34" charset="0"/>
              <a:buChar char="•"/>
            </a:pPr>
            <a:r>
              <a:rPr lang="en-US" sz="2133" dirty="0">
                <a:solidFill>
                  <a:srgbClr val="212529"/>
                </a:solidFill>
                <a:latin typeface="Arial" panose="020B0604020202020204" pitchFamily="34" charset="0"/>
                <a:cs typeface="Arial" panose="020B0604020202020204" pitchFamily="34" charset="0"/>
              </a:rPr>
              <a:t>Earn MORE points with Online Direct</a:t>
            </a:r>
          </a:p>
          <a:p>
            <a:pPr marL="380990" indent="-380990">
              <a:buFont typeface="Arial" panose="020B0604020202020204" pitchFamily="34" charset="0"/>
              <a:buChar char="•"/>
            </a:pPr>
            <a:r>
              <a:rPr lang="en-US" sz="2133" dirty="0">
                <a:solidFill>
                  <a:srgbClr val="212529"/>
                </a:solidFill>
                <a:latin typeface="Arial" panose="020B0604020202020204" pitchFamily="34" charset="0"/>
                <a:cs typeface="Arial" panose="020B0604020202020204" pitchFamily="34" charset="0"/>
              </a:rPr>
              <a:t>Bonus Rewards Challenges</a:t>
            </a:r>
          </a:p>
          <a:p>
            <a:pPr marL="380990" indent="-380990">
              <a:buFont typeface="Arial" panose="020B0604020202020204" pitchFamily="34" charset="0"/>
              <a:buChar char="•"/>
            </a:pPr>
            <a:r>
              <a:rPr lang="en-US" sz="2133" dirty="0">
                <a:solidFill>
                  <a:srgbClr val="212529"/>
                </a:solidFill>
                <a:latin typeface="Arial" panose="020B0604020202020204" pitchFamily="34" charset="0"/>
                <a:cs typeface="Arial" panose="020B0604020202020204" pitchFamily="34" charset="0"/>
              </a:rPr>
              <a:t>Choose the prize YOU want on Amazon.com</a:t>
            </a:r>
          </a:p>
          <a:p>
            <a:pPr marL="380990" indent="-380990">
              <a:buFont typeface="Arial" panose="020B0604020202020204" pitchFamily="34" charset="0"/>
              <a:buChar char="•"/>
            </a:pPr>
            <a:r>
              <a:rPr lang="en-US" sz="2133" dirty="0">
                <a:solidFill>
                  <a:srgbClr val="212529"/>
                </a:solidFill>
                <a:latin typeface="Arial" panose="020B0604020202020204" pitchFamily="34" charset="0"/>
                <a:cs typeface="Arial" panose="020B0604020202020204" pitchFamily="34" charset="0"/>
              </a:rPr>
              <a:t>Get prizes faster, delivered to your door</a:t>
            </a:r>
          </a:p>
        </p:txBody>
      </p:sp>
      <p:graphicFrame>
        <p:nvGraphicFramePr>
          <p:cNvPr id="2" name="Object 1">
            <a:extLst>
              <a:ext uri="{FF2B5EF4-FFF2-40B4-BE49-F238E27FC236}">
                <a16:creationId xmlns:a16="http://schemas.microsoft.com/office/drawing/2014/main" id="{2510EB30-0AB9-441D-93CE-57D0BD349111}"/>
              </a:ext>
            </a:extLst>
          </p:cNvPr>
          <p:cNvGraphicFramePr>
            <a:graphicFrameLocks noChangeAspect="1"/>
          </p:cNvGraphicFramePr>
          <p:nvPr>
            <p:extLst>
              <p:ext uri="{D42A27DB-BD31-4B8C-83A1-F6EECF244321}">
                <p14:modId xmlns:p14="http://schemas.microsoft.com/office/powerpoint/2010/main" val="3681824936"/>
              </p:ext>
            </p:extLst>
          </p:nvPr>
        </p:nvGraphicFramePr>
        <p:xfrm>
          <a:off x="-8878" y="1439862"/>
          <a:ext cx="4214812" cy="5418138"/>
        </p:xfrm>
        <a:graphic>
          <a:graphicData uri="http://schemas.openxmlformats.org/presentationml/2006/ole">
            <mc:AlternateContent xmlns:mc="http://schemas.openxmlformats.org/markup-compatibility/2006">
              <mc:Choice xmlns:v="urn:schemas-microsoft-com:vml" Requires="v">
                <p:oleObj name="Acrobat Document" r:id="rId3" imgW="6000713" imgH="7715250" progId="AcroExch.Document.DC">
                  <p:embed/>
                </p:oleObj>
              </mc:Choice>
              <mc:Fallback>
                <p:oleObj name="Acrobat Document" r:id="rId3" imgW="6000713" imgH="7715250" progId="AcroExch.Document.DC">
                  <p:embed/>
                  <p:pic>
                    <p:nvPicPr>
                      <p:cNvPr id="2" name="Object 1">
                        <a:extLst>
                          <a:ext uri="{FF2B5EF4-FFF2-40B4-BE49-F238E27FC236}">
                            <a16:creationId xmlns:a16="http://schemas.microsoft.com/office/drawing/2014/main" id="{2510EB30-0AB9-441D-93CE-57D0BD349111}"/>
                          </a:ext>
                        </a:extLst>
                      </p:cNvPr>
                      <p:cNvPicPr/>
                      <p:nvPr/>
                    </p:nvPicPr>
                    <p:blipFill>
                      <a:blip r:embed="rId4"/>
                      <a:stretch>
                        <a:fillRect/>
                      </a:stretch>
                    </p:blipFill>
                    <p:spPr>
                      <a:xfrm>
                        <a:off x="-8878" y="1439862"/>
                        <a:ext cx="4214812" cy="541813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4ECE0BFC-C6AB-4C92-87DF-8FE923F4E51F}"/>
              </a:ext>
            </a:extLst>
          </p:cNvPr>
          <p:cNvPicPr>
            <a:picLocks noChangeAspect="1"/>
          </p:cNvPicPr>
          <p:nvPr/>
        </p:nvPicPr>
        <p:blipFill>
          <a:blip r:embed="rId5"/>
          <a:stretch>
            <a:fillRect/>
          </a:stretch>
        </p:blipFill>
        <p:spPr>
          <a:xfrm>
            <a:off x="5971713" y="1697097"/>
            <a:ext cx="4947821" cy="1571755"/>
          </a:xfrm>
          <a:prstGeom prst="rect">
            <a:avLst/>
          </a:prstGeom>
        </p:spPr>
      </p:pic>
    </p:spTree>
    <p:extLst>
      <p:ext uri="{BB962C8B-B14F-4D97-AF65-F5344CB8AC3E}">
        <p14:creationId xmlns:p14="http://schemas.microsoft.com/office/powerpoint/2010/main" val="1975539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C1512FECB1C5459EF497791C42C24F" ma:contentTypeVersion="13" ma:contentTypeDescription="Create a new document." ma:contentTypeScope="" ma:versionID="33e73dabe232f2b925439fb7dcd0ef04">
  <xsd:schema xmlns:xsd="http://www.w3.org/2001/XMLSchema" xmlns:xs="http://www.w3.org/2001/XMLSchema" xmlns:p="http://schemas.microsoft.com/office/2006/metadata/properties" xmlns:ns2="ca557b0d-f137-4f13-8b12-34542c39bb91" xmlns:ns3="b1b30592-dc94-4c1a-8d26-3d76216d52ac" targetNamespace="http://schemas.microsoft.com/office/2006/metadata/properties" ma:root="true" ma:fieldsID="06dfec24a9d658017766bf6ee9125d9b" ns2:_="" ns3:_="">
    <xsd:import namespace="ca557b0d-f137-4f13-8b12-34542c39bb91"/>
    <xsd:import namespace="b1b30592-dc94-4c1a-8d26-3d76216d52a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557b0d-f137-4f13-8b12-34542c39bb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b30592-dc94-4c1a-8d26-3d76216d52a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47C228-2D3B-482F-8221-0E0C34585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557b0d-f137-4f13-8b12-34542c39bb91"/>
    <ds:schemaRef ds:uri="b1b30592-dc94-4c1a-8d26-3d76216d52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8581FC-6A18-49DF-A95D-1E4627A5E01A}">
  <ds:schemaRefs>
    <ds:schemaRef ds:uri="http://schemas.openxmlformats.org/package/2006/metadata/core-properties"/>
    <ds:schemaRef ds:uri="http://schemas.microsoft.com/office/2006/documentManagement/types"/>
    <ds:schemaRef ds:uri="0cdefd04-3864-4256-87b0-1bd4b72d8bfb"/>
    <ds:schemaRef ds:uri="http://purl.org/dc/elements/1.1/"/>
    <ds:schemaRef ds:uri="http://schemas.microsoft.com/office/2006/metadata/properties"/>
    <ds:schemaRef ds:uri="http://schemas.microsoft.com/sharepoint/v3"/>
    <ds:schemaRef ds:uri="http://schemas.microsoft.com/office/infopath/2007/PartnerControls"/>
    <ds:schemaRef ds:uri="http://purl.org/dc/terms/"/>
    <ds:schemaRef ds:uri="70bc5920-6cc0-4514-ac44-0e3df56e0849"/>
    <ds:schemaRef ds:uri="http://www.w3.org/XML/1998/namespace"/>
    <ds:schemaRef ds:uri="http://purl.org/dc/dcmitype/"/>
  </ds:schemaRefs>
</ds:datastoreItem>
</file>

<file path=customXml/itemProps3.xml><?xml version="1.0" encoding="utf-8"?>
<ds:datastoreItem xmlns:ds="http://schemas.openxmlformats.org/officeDocument/2006/customXml" ds:itemID="{9A308C4E-324B-45A8-B9E9-2B2C706030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4507</TotalTime>
  <Words>1181</Words>
  <Application>Microsoft Office PowerPoint</Application>
  <PresentationFormat>Widescreen</PresentationFormat>
  <Paragraphs>200</Paragraphs>
  <Slides>22</Slides>
  <Notes>14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2" baseType="lpstr">
      <vt:lpstr>Arial</vt:lpstr>
      <vt:lpstr>Arial Black</vt:lpstr>
      <vt:lpstr>Calibri</vt:lpstr>
      <vt:lpstr>Calibri Light</vt:lpstr>
      <vt:lpstr>Helvetica</vt:lpstr>
      <vt:lpstr>Helvetica Neue</vt:lpstr>
      <vt:lpstr>Helvetica Neue Condensed</vt:lpstr>
      <vt:lpstr>Tw Cen MT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Arielle Lupinacci</dc:creator>
  <cp:lastModifiedBy>Jim Mason</cp:lastModifiedBy>
  <cp:revision>24</cp:revision>
  <dcterms:created xsi:type="dcterms:W3CDTF">2019-10-22T13:32:28Z</dcterms:created>
  <dcterms:modified xsi:type="dcterms:W3CDTF">2021-08-02T19:30:19Z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0x010100AEC1512FECB1C5459EF497791C42C24F</vt:lpwstr>
  </property>
</Properties>
</file>