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59" r:id="rId5"/>
    <p:sldMasterId id="2147483671" r:id="rId6"/>
    <p:sldMasterId id="2147483683" r:id="rId7"/>
    <p:sldMasterId id="2147483696" r:id="rId8"/>
  </p:sldMasterIdLst>
  <p:notesMasterIdLst>
    <p:notesMasterId r:id="rId36"/>
  </p:notesMasterIdLst>
  <p:handoutMasterIdLst>
    <p:handoutMasterId r:id="rId37"/>
  </p:handoutMasterIdLst>
  <p:sldIdLst>
    <p:sldId id="256" r:id="rId9"/>
    <p:sldId id="418" r:id="rId10"/>
    <p:sldId id="475" r:id="rId11"/>
    <p:sldId id="401" r:id="rId12"/>
    <p:sldId id="497" r:id="rId13"/>
    <p:sldId id="501" r:id="rId14"/>
    <p:sldId id="502" r:id="rId15"/>
    <p:sldId id="490" r:id="rId16"/>
    <p:sldId id="504" r:id="rId17"/>
    <p:sldId id="265" r:id="rId18"/>
    <p:sldId id="498" r:id="rId19"/>
    <p:sldId id="271" r:id="rId20"/>
    <p:sldId id="499" r:id="rId21"/>
    <p:sldId id="500" r:id="rId22"/>
    <p:sldId id="506" r:id="rId23"/>
    <p:sldId id="483" r:id="rId24"/>
    <p:sldId id="482" r:id="rId25"/>
    <p:sldId id="280" r:id="rId26"/>
    <p:sldId id="505" r:id="rId27"/>
    <p:sldId id="469" r:id="rId28"/>
    <p:sldId id="284" r:id="rId29"/>
    <p:sldId id="285" r:id="rId30"/>
    <p:sldId id="273" r:id="rId31"/>
    <p:sldId id="454" r:id="rId32"/>
    <p:sldId id="269" r:id="rId33"/>
    <p:sldId id="420" r:id="rId34"/>
    <p:sldId id="503" r:id="rId35"/>
  </p:sldIdLst>
  <p:sldSz cx="9144000" cy="5143500" type="screen16x9"/>
  <p:notesSz cx="7315200" cy="96012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521415D9-36F7-43E2-AB2F-B90AF26B5E84}">
      <p14:sectionLst xmlns:p14="http://schemas.microsoft.com/office/powerpoint/2010/main">
        <p14:section name="Untitled Section" id="{C869D2D4-5B82-46C6-BA5A-0D9C8F9BECFB}">
          <p14:sldIdLst>
            <p14:sldId id="256"/>
            <p14:sldId id="418"/>
            <p14:sldId id="475"/>
            <p14:sldId id="401"/>
            <p14:sldId id="497"/>
            <p14:sldId id="501"/>
            <p14:sldId id="502"/>
            <p14:sldId id="490"/>
            <p14:sldId id="504"/>
            <p14:sldId id="265"/>
            <p14:sldId id="498"/>
            <p14:sldId id="271"/>
            <p14:sldId id="499"/>
            <p14:sldId id="500"/>
            <p14:sldId id="506"/>
            <p14:sldId id="483"/>
            <p14:sldId id="482"/>
            <p14:sldId id="280"/>
            <p14:sldId id="505"/>
            <p14:sldId id="469"/>
            <p14:sldId id="284"/>
            <p14:sldId id="285"/>
            <p14:sldId id="273"/>
            <p14:sldId id="454"/>
            <p14:sldId id="269"/>
            <p14:sldId id="420"/>
            <p14:sldId id="5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5ACBF0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18"/>
    <a:srgbClr val="EF4023"/>
    <a:srgbClr val="166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94153" autoAdjust="0"/>
  </p:normalViewPr>
  <p:slideViewPr>
    <p:cSldViewPr>
      <p:cViewPr varScale="1">
        <p:scale>
          <a:sx n="110" d="100"/>
          <a:sy n="110" d="100"/>
        </p:scale>
        <p:origin x="82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1" d="100"/>
          <a:sy n="71" d="100"/>
        </p:scale>
        <p:origin x="3222" y="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1"/>
            <a:ext cx="3169920" cy="481727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r">
              <a:defRPr sz="1300"/>
            </a:lvl1pPr>
          </a:lstStyle>
          <a:p>
            <a:fld id="{70FFC2BE-CC4F-4569-B023-8B9C241D58F9}" type="datetimeFigureOut">
              <a:rPr lang="en-US" smtClean="0"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0" cy="481726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r">
              <a:defRPr sz="1300"/>
            </a:lvl1pPr>
          </a:lstStyle>
          <a:p>
            <a:fld id="{D75F063A-40DD-4347-B154-7F2C0AEF79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7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l">
              <a:defRPr sz="1300"/>
            </a:lvl1pPr>
            <a:extLst/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r">
              <a:defRPr sz="1300"/>
            </a:lvl1pPr>
            <a:extLst/>
          </a:lstStyle>
          <a:p>
            <a:fld id="{A8ADFD5B-A66C-449C-B6E8-FB716D07777D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4" rIns="96648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4" rIns="96648" bIns="483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l">
              <a:defRPr sz="1300"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r">
              <a:defRPr sz="13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93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75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5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0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53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29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04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39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9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7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29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67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94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22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7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cap="all" baseline="0"/>
            </a:lvl1pPr>
            <a:extLst/>
          </a:lstStyle>
          <a:p>
            <a:pPr eaLnBrk="1" latinLnBrk="1" hangingPunct="1"/>
            <a:r>
              <a:rPr lang="en-US" dirty="0"/>
              <a:t>Click to edit Master 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D56B-E105-47BA-B000-554F7EDF7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85B33-3A35-45C5-8FFE-D625F9672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C2E80-6DFD-443F-9F4D-4C6377CE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78CE-6458-47A7-A24A-D75BA9E1C89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2E56D-CC6F-475D-8111-1CBCB727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E2BAC-B305-4025-8851-B7BFAD7F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FAE-A44C-4B30-BA54-E1274077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1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CB0A-93A5-47CD-B44A-8C465EE8A375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318C-4D23-4BC0-BCA6-360166A4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79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B351-4786-45D9-AC59-60BB040B6C21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318C-4D23-4BC0-BCA6-360166A4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98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417F-48E6-4A57-B998-C53D180457AD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318C-4D23-4BC0-BCA6-360166A4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C6E-5384-487A-A387-23E478958A77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318C-4D23-4BC0-BCA6-360166A4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8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9FF0-1A9B-4EF1-921A-B0A43FA7C51B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318C-4D23-4BC0-BCA6-360166A4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3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B683-3974-4F4A-ADA0-7F21800FF1F0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318C-4D23-4BC0-BCA6-360166A4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37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AB05-BC72-4EAA-B217-81409F14A925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318C-4D23-4BC0-BCA6-360166A4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70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AEC6-0266-4DCB-B9FF-6F695F58C713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318C-4D23-4BC0-BCA6-360166A4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11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6DCD-3AFF-401E-8166-353BFAB84482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318C-4D23-4BC0-BCA6-360166A4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2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A3FF9F-758D-4C25-BC90-B2E8169215E6}" type="datetime1">
              <a:rPr kumimoji="0" lang="en-US" smtClean="0"/>
              <a:t>8/3/2020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175C-3CA5-4A30-8EE0-CFC252A3B713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318C-4D23-4BC0-BCA6-360166A4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33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1447-0ECD-4D51-9239-F45F8412D1FD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318C-4D23-4BC0-BCA6-360166A4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19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14" indent="0" algn="ctr">
              <a:buNone/>
              <a:defRPr sz="1500"/>
            </a:lvl2pPr>
            <a:lvl3pPr marL="685629" indent="0" algn="ctr">
              <a:buNone/>
              <a:defRPr sz="1350"/>
            </a:lvl3pPr>
            <a:lvl4pPr marL="1028443" indent="0" algn="ctr">
              <a:buNone/>
              <a:defRPr sz="1200"/>
            </a:lvl4pPr>
            <a:lvl5pPr marL="1371257" indent="0" algn="ctr">
              <a:buNone/>
              <a:defRPr sz="1200"/>
            </a:lvl5pPr>
            <a:lvl6pPr marL="1714071" indent="0" algn="ctr">
              <a:buNone/>
              <a:defRPr sz="1200"/>
            </a:lvl6pPr>
            <a:lvl7pPr marL="2056886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12/18/2017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12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12/18/2017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58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2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4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12/18/2017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51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12/18/2017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10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4" indent="0">
              <a:buNone/>
              <a:defRPr sz="1500" b="1"/>
            </a:lvl2pPr>
            <a:lvl3pPr marL="685629" indent="0">
              <a:buNone/>
              <a:defRPr sz="1350" b="1"/>
            </a:lvl3pPr>
            <a:lvl4pPr marL="1028443" indent="0">
              <a:buNone/>
              <a:defRPr sz="1200" b="1"/>
            </a:lvl4pPr>
            <a:lvl5pPr marL="1371257" indent="0">
              <a:buNone/>
              <a:defRPr sz="1200" b="1"/>
            </a:lvl5pPr>
            <a:lvl6pPr marL="1714071" indent="0">
              <a:buNone/>
              <a:defRPr sz="1200" b="1"/>
            </a:lvl6pPr>
            <a:lvl7pPr marL="2056886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4" indent="0">
              <a:buNone/>
              <a:defRPr sz="1500" b="1"/>
            </a:lvl2pPr>
            <a:lvl3pPr marL="685629" indent="0">
              <a:buNone/>
              <a:defRPr sz="1350" b="1"/>
            </a:lvl3pPr>
            <a:lvl4pPr marL="1028443" indent="0">
              <a:buNone/>
              <a:defRPr sz="1200" b="1"/>
            </a:lvl4pPr>
            <a:lvl5pPr marL="1371257" indent="0">
              <a:buNone/>
              <a:defRPr sz="1200" b="1"/>
            </a:lvl5pPr>
            <a:lvl6pPr marL="1714071" indent="0">
              <a:buNone/>
              <a:defRPr sz="1200" b="1"/>
            </a:lvl6pPr>
            <a:lvl7pPr marL="2056886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12/18/2017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0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12/18/2017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80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12/18/2017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65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4" indent="0">
              <a:buNone/>
              <a:defRPr sz="1050"/>
            </a:lvl2pPr>
            <a:lvl3pPr marL="685629" indent="0">
              <a:buNone/>
              <a:defRPr sz="900"/>
            </a:lvl3pPr>
            <a:lvl4pPr marL="1028443" indent="0">
              <a:buNone/>
              <a:defRPr sz="750"/>
            </a:lvl4pPr>
            <a:lvl5pPr marL="1371257" indent="0">
              <a:buNone/>
              <a:defRPr sz="750"/>
            </a:lvl5pPr>
            <a:lvl6pPr marL="1714071" indent="0">
              <a:buNone/>
              <a:defRPr sz="750"/>
            </a:lvl6pPr>
            <a:lvl7pPr marL="2056886" indent="0">
              <a:buNone/>
              <a:defRPr sz="750"/>
            </a:lvl7pPr>
            <a:lvl8pPr marL="2399700" indent="0">
              <a:buNone/>
              <a:defRPr sz="750"/>
            </a:lvl8pPr>
            <a:lvl9pPr marL="274251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12/18/2017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3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rgbClr val="FF00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6CAA-7AB9-46D1-9926-C1DF1C0073AD}" type="datetime1">
              <a:rPr kumimoji="0" lang="en-US" smtClean="0"/>
              <a:t>8/3/2020</a:t>
            </a:fld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399"/>
            </a:lvl1pPr>
            <a:lvl2pPr marL="342814" indent="0">
              <a:buNone/>
              <a:defRPr sz="2100"/>
            </a:lvl2pPr>
            <a:lvl3pPr marL="685629" indent="0">
              <a:buNone/>
              <a:defRPr sz="1800"/>
            </a:lvl3pPr>
            <a:lvl4pPr marL="1028443" indent="0">
              <a:buNone/>
              <a:defRPr sz="1500"/>
            </a:lvl4pPr>
            <a:lvl5pPr marL="1371257" indent="0">
              <a:buNone/>
              <a:defRPr sz="1500"/>
            </a:lvl5pPr>
            <a:lvl6pPr marL="1714071" indent="0">
              <a:buNone/>
              <a:defRPr sz="1500"/>
            </a:lvl6pPr>
            <a:lvl7pPr marL="2056886" indent="0">
              <a:buNone/>
              <a:defRPr sz="1500"/>
            </a:lvl7pPr>
            <a:lvl8pPr marL="2399700" indent="0">
              <a:buNone/>
              <a:defRPr sz="1500"/>
            </a:lvl8pPr>
            <a:lvl9pPr marL="2742514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4" indent="0">
              <a:buNone/>
              <a:defRPr sz="1050"/>
            </a:lvl2pPr>
            <a:lvl3pPr marL="685629" indent="0">
              <a:buNone/>
              <a:defRPr sz="900"/>
            </a:lvl3pPr>
            <a:lvl4pPr marL="1028443" indent="0">
              <a:buNone/>
              <a:defRPr sz="750"/>
            </a:lvl4pPr>
            <a:lvl5pPr marL="1371257" indent="0">
              <a:buNone/>
              <a:defRPr sz="750"/>
            </a:lvl5pPr>
            <a:lvl6pPr marL="1714071" indent="0">
              <a:buNone/>
              <a:defRPr sz="750"/>
            </a:lvl6pPr>
            <a:lvl7pPr marL="2056886" indent="0">
              <a:buNone/>
              <a:defRPr sz="750"/>
            </a:lvl7pPr>
            <a:lvl8pPr marL="2399700" indent="0">
              <a:buNone/>
              <a:defRPr sz="750"/>
            </a:lvl8pPr>
            <a:lvl9pPr marL="274251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12/18/2017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04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12/18/2017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29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12/18/2017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02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CBB3-A6E4-41D9-B129-F53659188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9CD23-F904-44BC-9B88-C91E0302D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7889F-96DB-435C-B4FE-23CE6CF8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0528F-CFC2-4BDF-A57F-41328FD9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AB2CA-112D-4281-BAA8-26E4A2D7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91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CDDB-0C66-40BB-A861-11675227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C3AB7-73F1-46A1-926B-0EB2684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B156-6562-44F2-8ACF-DCACFBE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53A0A-0DC6-4FDF-8F42-0ED0253E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C380D-3DAF-4DAF-BAF6-FC4570A9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89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A6E5-F2C3-49EC-AB71-0F604673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2A305-FA63-475A-82AB-6293F9B50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B0263-B2E1-4268-8766-59DAB015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546CA-A6A1-41E0-9F4A-7A468299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85C46-24C6-4160-8276-D895E96E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72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6604-FE39-4791-AB16-829DE44B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1DCB-D52D-4CFC-8555-AACD36DC3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8B3EB-C42E-4743-BA7D-89BF05AB1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BB286-B120-4A59-8950-CE543DBB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C4902-2A9E-4AA3-A043-442BC7F8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32FEB-8A04-436F-948B-400A6002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9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F04D-78F4-4D2E-A1AE-40F39598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A0C32-AE2A-4C45-AABA-6586D447C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B6942-8D77-4E93-807A-87F11D010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368E5-212A-48F2-9E8D-5D32E763C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1AADB-E33D-4FA0-BAD2-C9261687F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80203-E0B2-4A4E-BF09-64C01749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986982-2057-4D9A-919A-0DEF0CDF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EB7C58-170B-47D0-A916-B732FF2E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0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D601-6434-4090-A364-A3A054E0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13160-73C0-42DC-BE16-ED0566795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481FE-915C-4931-B462-3377FE2C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187DC-8D67-4EC5-85E7-F75C85E3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77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D1CCC-0674-4C53-BCBB-34B1F4D0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2F614-F42B-4EFA-8CA8-10787332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04709-ED46-4456-BA1C-64BBBC4F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7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62DD98-723F-424B-BE32-92658A653FAA}" type="datetime1">
              <a:rPr kumimoji="0" lang="en-US" smtClean="0"/>
              <a:t>8/3/2020</a:t>
            </a:fld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5C75-4049-4F7D-9F39-31A8375A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01F4E-98A5-4E4C-BC84-01ABCE01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14C1E-F37B-43AD-94A6-3828306CE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6EB77-CC6E-4EFD-81A9-FBCC8423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19FA1-898B-4711-9DB6-417E1A59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84E04-7258-49EE-A2A5-81A0641C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8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AD4E-BB0A-4886-A92E-1B94101C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E352B7-5365-4C79-AF8C-2A779653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556F1-0A3B-4963-983C-71B04384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6173B-9FD2-494B-B5AA-632B173A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ACA5C-58E4-47F5-ABDD-4E5AB9A8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E3ADB-48DE-4118-A3CA-315E7F48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17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EE83-47BF-407E-8DC3-AC697D43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4C452-0D16-4BCA-B502-EE17B128D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ED40D-B6EC-4EAB-AA4F-EF9C9DDF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F9E3C-3BA3-4246-B374-777DE4E6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FC266-4146-49AF-9AE0-90AF8415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05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D606DA-4BAD-4965-8A09-6DA8692F0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37AF1-FBC1-45B2-9169-A3CD57028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1DFE4-690C-4C9D-9DED-C71E3C03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F5CB-711D-4C30-AA75-7F6F3362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BFC50-2F51-488A-AD74-0581A091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483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D56B-E105-47BA-B000-554F7EDF7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85B33-3A35-45C5-8FFE-D625F9672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C2E80-6DFD-443F-9F4D-4C6377CE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78CE-6458-47A7-A24A-D75BA9E1C89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2E56D-CC6F-475D-8111-1CBCB727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E2BAC-B305-4025-8851-B7BFAD7F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FAE-A44C-4B30-BA54-E1274077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668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A5C9-308B-4DC4-A6FC-82B91150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E386-9D61-4100-8C96-21ADD1117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A7A5F-7FE2-42A7-A0AD-010314E1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78CE-6458-47A7-A24A-D75BA9E1C89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DC410-3689-4B7B-8906-5204DEC5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154C6-15A3-4328-BDBF-540EA8BE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FAE-A44C-4B30-BA54-E1274077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948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8917-FB96-4546-86C6-87FC87B5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9F42-92A5-4520-A5FC-0CC9EE43D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8C821-F36C-43AE-8EE6-5CB778C4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78CE-6458-47A7-A24A-D75BA9E1C89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ED8ED-4932-4087-BFCE-595B5288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17AC5-3F09-4280-9674-C0C62AE9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FAE-A44C-4B30-BA54-E1274077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18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AA69-B78B-4DE8-9519-9F6F0442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A2C95-DF98-4E64-A182-25C46ED97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098BF-351C-4D08-A0A7-EC845E5F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E8AAE-F206-48BE-9485-C9FE9720B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78CE-6458-47A7-A24A-D75BA9E1C89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26C7D-AA25-4BF0-9073-5E6DB1D2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36480-A3B5-40AA-BCA4-F2519C2D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FAE-A44C-4B30-BA54-E1274077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75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E51DC-DAB0-4DEB-9C56-CC323C3D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8318B-40A6-40B4-B943-AF020F64F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2843F-9D15-4981-8FEE-014EA730F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A8098-6149-4880-8500-29943E896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3D645A-9B17-4F72-9AAF-3EFC2B627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927D0-6C68-4EB2-96AC-1608BFAF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78CE-6458-47A7-A24A-D75BA9E1C89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87766-5B1E-468D-9699-7980A199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D17A4-A8BD-4585-A1AD-288C3A24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FAE-A44C-4B30-BA54-E1274077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85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8CDC-9731-4354-B511-DC7FDC7C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87DD3D-725C-47C2-907D-10FD0AA8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78CE-6458-47A7-A24A-D75BA9E1C89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F159A-05B3-4E14-9C8B-364D9497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ACBE9-C6BD-48E0-837E-2C40F0C9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FAE-A44C-4B30-BA54-E1274077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3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/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A315ED0-47B6-48B8-A1A3-BA8024B31F61}" type="datetime1">
              <a:rPr kumimoji="0" lang="en-US" smtClean="0"/>
              <a:t>8/3/2020</a:t>
            </a:fld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rgbClr val="FF0000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rgbClr val="0070C0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D51F0-BD47-448F-9E7F-EBA88C0A8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78CE-6458-47A7-A24A-D75BA9E1C89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71B091-D2AA-4491-A14B-D6BB4BD3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6521F-D20F-447C-A37C-F35E86D2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FAE-A44C-4B30-BA54-E1274077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6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82F6-5607-47E6-BDBF-3792C909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6DF5D-0268-4750-BC5F-0E5E7B997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41C07-D7B6-422C-9ABD-AB4B40955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69CA-5937-46BF-B40D-9AFE2BD4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78CE-6458-47A7-A24A-D75BA9E1C89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3D75E-BB8A-4F60-9349-95517F13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D355D-3164-49B1-91F8-A6854A3D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FAE-A44C-4B30-BA54-E1274077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540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B48B-833F-430F-BA87-DAD41E19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317F7D-C6F1-4630-9AB9-2BE6CF84A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5060B-674D-413B-83F9-EB8A5971F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56AFA-B67B-4F2F-9FD0-2A32239C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78CE-6458-47A7-A24A-D75BA9E1C89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0E1B8-93B5-4501-B5C6-186BF551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63C63-DBA3-43E9-96A1-08218595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FAE-A44C-4B30-BA54-E1274077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93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6BD90-61C5-4823-B3BD-C9370E21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90AA3-936E-49DA-8E92-61F920CC4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2834E-4724-4FA8-8EE1-CB4A70AC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78CE-6458-47A7-A24A-D75BA9E1C89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A0069-BB88-42F2-9369-BFF5AF9A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069A5-8E7D-4699-8975-E2D3C0BB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FAE-A44C-4B30-BA54-E1274077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843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02BAF-8031-4BD8-8621-33B9E7FE1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3C50-AC41-4F6D-9F02-CFF6C0674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A188C-AADC-4595-BEFC-E5C2696F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78CE-6458-47A7-A24A-D75BA9E1C89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B2B93-54FF-444F-965B-9C2BAA1B4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800B0-6331-4547-AA6A-6C779298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FAE-A44C-4B30-BA54-E1274077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6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7538-D4F0-4BAA-BDF1-8CFC4F762249}" type="datetime1">
              <a:rPr kumimoji="0" lang="en-US" smtClean="0"/>
              <a:t>8/3/2020</a:t>
            </a:fld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3A1C-2DAD-4F1E-A8D6-18F6442E2FA1}" type="datetime1">
              <a:rPr kumimoji="0" lang="en-US" smtClean="0"/>
              <a:t>8/3/2020</a:t>
            </a:fld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E843-88EF-4CD1-BFE5-D4C6EA030E32}" type="datetime1">
              <a:rPr kumimoji="0" lang="en-US" smtClean="0"/>
              <a:t>8/3/2020</a:t>
            </a:fld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solidFill>
            <a:srgbClr val="FF0000"/>
          </a:solidFill>
          <a:ln w="50800" cap="sq" cmpd="dbl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rgbClr val="FF0000"/>
          </a:solidFill>
          <a:ln w="50800" cap="rnd" cmpd="dbl" algn="ctr">
            <a:solidFill>
              <a:srgbClr val="FF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rgbClr val="0070C0"/>
          </a:solidFill>
          <a:ln w="50800" cap="rnd" cmpd="dbl" algn="ctr">
            <a:solidFill>
              <a:srgbClr val="0070C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08BDE6F1-D35C-43C3-B6E5-F1C4F8346697}" type="datetime1">
              <a:rPr kumimoji="0" lang="en-US" smtClean="0"/>
              <a:t>8/3/2020</a:t>
            </a:fld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sz="2800"/>
            </a:lvl1pPr>
            <a:extLst/>
          </a:lstStyle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1" hangingPunct="1"/>
            <a:r>
              <a:rPr kumimoji="0" lang="en-US" dirty="0"/>
              <a:t>Click to edit Master text styles</a:t>
            </a:r>
          </a:p>
          <a:p>
            <a:pPr lvl="1" eaLnBrk="1" latinLnBrk="1" hangingPunct="1"/>
            <a:r>
              <a:rPr kumimoji="0" lang="en-US" dirty="0"/>
              <a:t>Second level</a:t>
            </a:r>
          </a:p>
          <a:p>
            <a:pPr lvl="2" eaLnBrk="1" latinLnBrk="1" hangingPunct="1"/>
            <a:r>
              <a:rPr kumimoji="0" lang="en-US" dirty="0"/>
              <a:t>Third level</a:t>
            </a:r>
          </a:p>
          <a:p>
            <a:pPr lvl="3" eaLnBrk="1" latinLnBrk="1" hangingPunct="1"/>
            <a:r>
              <a:rPr kumimoji="0" lang="en-US" dirty="0"/>
              <a:t>Fourth level</a:t>
            </a:r>
          </a:p>
          <a:p>
            <a:pPr lvl="4" eaLnBrk="1" latinLnBrk="1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fld id="{4BDA27E5-9592-4118-9421-2042427AC45D}" type="datetime1">
              <a:rPr kumimoji="0" lang="en-US" smtClean="0"/>
              <a:t>8/3/2020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rgbClr val="FF00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1" hangingPunct="1"/>
            <a:r>
              <a:rPr kumimoji="0"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95" r:id="rId10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48F43-5A60-4835-A745-7540D63FB323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8318C-4D23-4BC0-BCA6-360166A42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7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29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12/18/2017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2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29"/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2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6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defTabSz="685629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7" indent="-171407" algn="l" defTabSz="68562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21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6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4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79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3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07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1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4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29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3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1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6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37A6-82CE-4F25-9917-DDB97AAA5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A5C2B-3DFA-49C7-9F3F-14A4219D7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D110-708C-4C83-A9CE-FD73A94E0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1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2D5AB-C2F2-4FBB-BA41-0FA0351A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5D517-75FF-4933-A2A5-95E558ECF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FFC36-99CC-4C2A-9112-DB3EBB705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78CE-6458-47A7-A24A-D75BA9E1C89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CEBC1-9AC8-4500-88BA-5EC667A0C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BA259-5317-41F7-9A97-C58939FEF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6DFAE-A44C-4B30-BA54-E1274077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XCq7XB6900?feature=oembed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opcornkernel@gmai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hyperlink" Target="mailto:Support@trails-end.com" TargetMode="External"/><Relationship Id="rId5" Type="http://schemas.openxmlformats.org/officeDocument/2006/relationships/hyperlink" Target="http://www.trails-end.com/" TargetMode="External"/><Relationship Id="rId4" Type="http://schemas.openxmlformats.org/officeDocument/2006/relationships/hyperlink" Target="mailto:Lisakernel@gmail.co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person, man, holding&#10;&#10;Description automatically generated">
            <a:extLst>
              <a:ext uri="{FF2B5EF4-FFF2-40B4-BE49-F238E27FC236}">
                <a16:creationId xmlns:a16="http://schemas.microsoft.com/office/drawing/2014/main" id="{3C7DAD34-7606-4CFB-9492-107E1F7DFC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" y="5"/>
            <a:ext cx="914055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E0F7DC-7B0B-442D-948A-D1EC4BB3E5D0}"/>
              </a:ext>
            </a:extLst>
          </p:cNvPr>
          <p:cNvSpPr txBox="1"/>
          <p:nvPr/>
        </p:nvSpPr>
        <p:spPr>
          <a:xfrm>
            <a:off x="92468" y="1581150"/>
            <a:ext cx="4386943" cy="23930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685800">
              <a:spcAft>
                <a:spcPts val="1200"/>
              </a:spcAft>
            </a:pPr>
            <a:r>
              <a:rPr lang="en-US" sz="3600" dirty="0">
                <a:solidFill>
                  <a:srgbClr val="EB282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Enter Unit</a:t>
            </a:r>
            <a:endParaRPr lang="en-US" sz="3600" b="1" dirty="0">
              <a:solidFill>
                <a:srgbClr val="EF4023"/>
              </a:solidFill>
              <a:latin typeface="Calibri" panose="020F0502020204030204"/>
            </a:endParaRPr>
          </a:p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Popcorn Kickoff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11, 2020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8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24B9C1-752B-4103-9D9C-672ECA9C37DE}"/>
              </a:ext>
            </a:extLst>
          </p:cNvPr>
          <p:cNvCxnSpPr>
            <a:cxnSpLocks/>
          </p:cNvCxnSpPr>
          <p:nvPr/>
        </p:nvCxnSpPr>
        <p:spPr>
          <a:xfrm>
            <a:off x="4918258" y="1642146"/>
            <a:ext cx="930156" cy="161980"/>
          </a:xfrm>
          <a:prstGeom prst="straightConnector1">
            <a:avLst/>
          </a:prstGeom>
          <a:ln w="38100">
            <a:solidFill>
              <a:srgbClr val="1541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8E47C1-8DE4-475F-AB20-C86224B861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" y="0"/>
            <a:ext cx="9138836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2D66D-4616-4602-9E85-7EFBFBB26325}"/>
              </a:ext>
            </a:extLst>
          </p:cNvPr>
          <p:cNvSpPr txBox="1"/>
          <p:nvPr/>
        </p:nvSpPr>
        <p:spPr>
          <a:xfrm>
            <a:off x="176057" y="224822"/>
            <a:ext cx="5499095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TRAIL’S END REWARDS</a:t>
            </a:r>
            <a:endParaRPr lang="en-US" sz="135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B12805-381B-4837-8CB0-DCC3A2795B6D}"/>
              </a:ext>
            </a:extLst>
          </p:cNvPr>
          <p:cNvCxnSpPr>
            <a:cxnSpLocks/>
          </p:cNvCxnSpPr>
          <p:nvPr/>
        </p:nvCxnSpPr>
        <p:spPr>
          <a:xfrm>
            <a:off x="3429000" y="1477126"/>
            <a:ext cx="1575816" cy="637424"/>
          </a:xfrm>
          <a:prstGeom prst="line">
            <a:avLst/>
          </a:prstGeom>
          <a:ln w="28575">
            <a:solidFill>
              <a:srgbClr val="174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950392-4A67-4620-B6F0-B2012D64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468630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10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299EA4-AB68-43CF-85E3-6201ADE758F2}"/>
              </a:ext>
            </a:extLst>
          </p:cNvPr>
          <p:cNvSpPr/>
          <p:nvPr/>
        </p:nvSpPr>
        <p:spPr>
          <a:xfrm>
            <a:off x="4139045" y="2904028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dirty="0">
                <a:solidFill>
                  <a:srgbClr val="EB282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Visit the App to Set Your Goal and See All Levels and Reward Ideas!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double points with Online Direct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Bigger prizes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Millions of choices on Amazon.com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prizes faster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to your door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55CC2-6780-4081-926A-E06C0C39CC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484" y="1096838"/>
            <a:ext cx="3108989" cy="3989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F16B3C-6F1A-40A8-BF97-AC158529D1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6097" y="1200150"/>
            <a:ext cx="2914171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3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8E47C1-8DE4-475F-AB20-C86224B861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" y="0"/>
            <a:ext cx="9138836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2D66D-4616-4602-9E85-7EFBFBB26325}"/>
              </a:ext>
            </a:extLst>
          </p:cNvPr>
          <p:cNvSpPr txBox="1"/>
          <p:nvPr/>
        </p:nvSpPr>
        <p:spPr>
          <a:xfrm>
            <a:off x="176057" y="224822"/>
            <a:ext cx="4832361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685800"/>
            <a:r>
              <a:rPr lang="en-US" sz="3300" b="1" dirty="0">
                <a:solidFill>
                  <a:prstClr val="white"/>
                </a:solidFill>
                <a:latin typeface="Arial"/>
                <a:cs typeface="Arial"/>
              </a:rPr>
              <a:t>ONLINE DIRECT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B3F31C-B510-4E65-9B93-C0E755A3878F}"/>
              </a:ext>
            </a:extLst>
          </p:cNvPr>
          <p:cNvSpPr/>
          <p:nvPr/>
        </p:nvSpPr>
        <p:spPr>
          <a:xfrm>
            <a:off x="-227697" y="1276350"/>
            <a:ext cx="5637897" cy="2907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 defTabSz="685800">
              <a:lnSpc>
                <a:spcPct val="107000"/>
              </a:lnSpc>
            </a:pPr>
            <a:r>
              <a:rPr lang="en-US" dirty="0">
                <a:solidFill>
                  <a:srgbClr val="EB282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Best &amp; Preferred Way to Sell</a:t>
            </a:r>
            <a:endParaRPr lang="en-US" dirty="0">
              <a:solidFill>
                <a:prstClr val="black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0113" lvl="2" indent="-214313" defTabSz="685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Safest way for Scouts to sell</a:t>
            </a:r>
          </a:p>
          <a:p>
            <a:pPr marL="900113" lvl="2" indent="-214313" defTabSz="685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Scouts earn </a:t>
            </a: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Double Points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TE Rewards</a:t>
            </a:r>
          </a:p>
          <a:p>
            <a:pPr marL="900113" lvl="2" indent="-214313" defTabSz="685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Traditional products and prices </a:t>
            </a:r>
          </a:p>
          <a:p>
            <a:pPr marL="1243013" lvl="3" indent="-214313" defTabSz="685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$10 opening price point</a:t>
            </a:r>
          </a:p>
          <a:p>
            <a:pPr marL="900113" lvl="2" indent="-214313" defTabSz="685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handling of products/cash for Scout or unit</a:t>
            </a:r>
          </a:p>
          <a:p>
            <a:pPr marL="900113" lvl="2" indent="-214313" defTabSz="685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TE App Online Direct features: </a:t>
            </a:r>
          </a:p>
          <a:p>
            <a:pPr marL="1243013" lvl="3" indent="-214313" defTabSz="685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Online Direct orders in the TE App </a:t>
            </a:r>
          </a:p>
          <a:p>
            <a:pPr marL="1243013" lvl="3" indent="-214313" defTabSz="685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 order to customer to complete purchase on their phone </a:t>
            </a:r>
          </a:p>
          <a:p>
            <a:pPr marL="900113" lvl="2" indent="-214313" defTabSz="685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Products popped fresh to order – shipped direct to customer.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D60BF-E0C1-4FEF-8D61-C9FAFFC12078}"/>
              </a:ext>
            </a:extLst>
          </p:cNvPr>
          <p:cNvSpPr/>
          <p:nvPr/>
        </p:nvSpPr>
        <p:spPr>
          <a:xfrm>
            <a:off x="1066800" y="4324350"/>
            <a:ext cx="4572000" cy="5683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 </a:t>
            </a:r>
            <a:r>
              <a:rPr lang="en-US" sz="1500" b="1" dirty="0">
                <a:solidFill>
                  <a:srgbClr val="EB2827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MYPLAN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62771 to download: </a:t>
            </a:r>
            <a:b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to Sell $1,000 Social Distancing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77AEC8-F16A-4906-B34E-BE830CAD4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012225"/>
            <a:ext cx="2743200" cy="413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029801F6-E4CA-4B48-B6BE-79928143C757}"/>
              </a:ext>
            </a:extLst>
          </p:cNvPr>
          <p:cNvSpPr txBox="1">
            <a:spLocks/>
          </p:cNvSpPr>
          <p:nvPr/>
        </p:nvSpPr>
        <p:spPr>
          <a:xfrm>
            <a:off x="8610600" y="4686300"/>
            <a:ext cx="533400" cy="285750"/>
          </a:xfrm>
          <a:prstGeom prst="rect">
            <a:avLst/>
          </a:prstGeom>
        </p:spPr>
        <p:txBody>
          <a:bodyPr vert="horz" anchor="ctr" anchorCtr="0">
            <a:normAutofit lnSpcReduction="10000"/>
          </a:bodyPr>
          <a:lstStyle>
            <a:lvl1pPr marL="0" algn="ctr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A3F7CB7D-F184-43C7-B6FD-03D728E1BBFF}" type="slidenum">
              <a:rPr lang="en-US" smtClean="0">
                <a:solidFill>
                  <a:srgbClr val="464646"/>
                </a:solidFill>
                <a:latin typeface="Tw Cen MT"/>
              </a:rPr>
              <a:pPr/>
              <a:t>11</a:t>
            </a:fld>
            <a:endParaRPr lang="en-US" dirty="0">
              <a:solidFill>
                <a:srgbClr val="46464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19160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8E47C1-8DE4-475F-AB20-C86224B861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" y="0"/>
            <a:ext cx="9138836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2D66D-4616-4602-9E85-7EFBFBB26325}"/>
              </a:ext>
            </a:extLst>
          </p:cNvPr>
          <p:cNvSpPr txBox="1"/>
          <p:nvPr/>
        </p:nvSpPr>
        <p:spPr>
          <a:xfrm>
            <a:off x="176057" y="224822"/>
            <a:ext cx="4832361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ONLINE DIRECT</a:t>
            </a:r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E2FA8B-877C-40AB-BD26-B7835EE999D1}"/>
              </a:ext>
            </a:extLst>
          </p:cNvPr>
          <p:cNvSpPr/>
          <p:nvPr/>
        </p:nvSpPr>
        <p:spPr>
          <a:xfrm>
            <a:off x="1869348" y="1203115"/>
            <a:ext cx="4572000" cy="9187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300" dirty="0">
                <a:solidFill>
                  <a:srgbClr val="EB2827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IT WORKS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WAYS TO SELL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0D97E7-374D-4C55-8D1E-67CBDB0A6F67}"/>
              </a:ext>
            </a:extLst>
          </p:cNvPr>
          <p:cNvSpPr/>
          <p:nvPr/>
        </p:nvSpPr>
        <p:spPr>
          <a:xfrm>
            <a:off x="1738786" y="2466598"/>
            <a:ext cx="2742704" cy="207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3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 YOUR PAGE</a:t>
            </a:r>
          </a:p>
          <a:p>
            <a:pPr>
              <a:lnSpc>
                <a:spcPct val="107000"/>
              </a:lnSpc>
            </a:pPr>
            <a:endParaRPr lang="en-US" sz="13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7000"/>
              </a:lnSpc>
              <a:buAutoNum type="arabicPeriod"/>
            </a:pPr>
            <a:r>
              <a:rPr lang="en-US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 your fundraising page </a:t>
            </a:r>
            <a:br>
              <a:rPr lang="en-US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via email, text, or social media.</a:t>
            </a:r>
          </a:p>
          <a:p>
            <a:pPr marL="257175" indent="-257175">
              <a:lnSpc>
                <a:spcPct val="107000"/>
              </a:lnSpc>
              <a:buAutoNum type="arabicPeriod"/>
            </a:pPr>
            <a:r>
              <a:rPr lang="en-US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Customers click you link to place online orders.</a:t>
            </a:r>
          </a:p>
          <a:p>
            <a:pPr marL="257175" indent="-257175">
              <a:lnSpc>
                <a:spcPct val="107000"/>
              </a:lnSpc>
              <a:buAutoNum type="arabicPeriod"/>
            </a:pPr>
            <a:r>
              <a:rPr lang="en-US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Products ship to your customers.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F58E2CF-CD6D-4F41-96F4-4D4F96CF8E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4" y="2370937"/>
            <a:ext cx="1352318" cy="194293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033FC7-2DA7-4678-895B-AE31C4BCA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530" y="2370937"/>
            <a:ext cx="1312397" cy="1949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6FED57-2F00-48CF-9E20-FEC9433921FD}"/>
              </a:ext>
            </a:extLst>
          </p:cNvPr>
          <p:cNvSpPr/>
          <p:nvPr/>
        </p:nvSpPr>
        <p:spPr>
          <a:xfrm>
            <a:off x="6100846" y="2476897"/>
            <a:ext cx="2902421" cy="163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3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ONLINE DIRECT </a:t>
            </a:r>
            <a:br>
              <a:rPr lang="en-US" sz="13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3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ORDERS IN THE APP</a:t>
            </a:r>
          </a:p>
          <a:p>
            <a:pPr>
              <a:lnSpc>
                <a:spcPct val="107000"/>
              </a:lnSpc>
            </a:pPr>
            <a:endParaRPr lang="en-US" sz="13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7000"/>
              </a:lnSpc>
              <a:buAutoNum type="arabicPeriod"/>
            </a:pPr>
            <a:r>
              <a:rPr lang="en-US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Pick your products.</a:t>
            </a:r>
          </a:p>
          <a:p>
            <a:pPr marL="257175" indent="-257175">
              <a:lnSpc>
                <a:spcPct val="107000"/>
              </a:lnSpc>
              <a:buAutoNum type="arabicPeriod"/>
            </a:pPr>
            <a:r>
              <a:rPr lang="en-US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payment (credit/debit only)</a:t>
            </a:r>
          </a:p>
          <a:p>
            <a:pPr marL="257175" indent="-257175">
              <a:lnSpc>
                <a:spcPct val="107000"/>
              </a:lnSpc>
              <a:buAutoNum type="arabicPeriod"/>
            </a:pPr>
            <a:r>
              <a:rPr lang="en-US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Products ship to your customers.</a:t>
            </a:r>
          </a:p>
        </p:txBody>
      </p:sp>
    </p:spTree>
    <p:extLst>
      <p:ext uri="{BB962C8B-B14F-4D97-AF65-F5344CB8AC3E}">
        <p14:creationId xmlns:p14="http://schemas.microsoft.com/office/powerpoint/2010/main" val="189174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C7BA81-975C-460B-B5D6-596C85ACF0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7"/>
          <a:stretch/>
        </p:blipFill>
        <p:spPr>
          <a:xfrm>
            <a:off x="0" y="362994"/>
            <a:ext cx="9144000" cy="3961356"/>
          </a:xfrm>
          <a:prstGeom prst="rect">
            <a:avLst/>
          </a:prstGeom>
        </p:spPr>
      </p:pic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978CEC77-92D3-4CA2-98DB-72A6FB9319B3}"/>
              </a:ext>
            </a:extLst>
          </p:cNvPr>
          <p:cNvSpPr txBox="1">
            <a:spLocks/>
          </p:cNvSpPr>
          <p:nvPr/>
        </p:nvSpPr>
        <p:spPr>
          <a:xfrm>
            <a:off x="233878" y="2048203"/>
            <a:ext cx="8705216" cy="1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6AA7ABC5-7538-45E6-9784-E322BA7D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468630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13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1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D6FB09-5FBF-4449-899F-3AD2A25952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" r="833"/>
          <a:stretch/>
        </p:blipFill>
        <p:spPr>
          <a:xfrm>
            <a:off x="0" y="71559"/>
            <a:ext cx="9144000" cy="5000382"/>
          </a:xfrm>
          <a:prstGeom prst="rect">
            <a:avLst/>
          </a:prstGeom>
        </p:spPr>
      </p:pic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978CEC77-92D3-4CA2-98DB-72A6FB9319B3}"/>
              </a:ext>
            </a:extLst>
          </p:cNvPr>
          <p:cNvSpPr txBox="1">
            <a:spLocks/>
          </p:cNvSpPr>
          <p:nvPr/>
        </p:nvSpPr>
        <p:spPr>
          <a:xfrm>
            <a:off x="233878" y="2048203"/>
            <a:ext cx="8705216" cy="1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6AA7ABC5-7538-45E6-9784-E322BA7D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468630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14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8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C0F4265-3F8B-4A27-8324-350E25F573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" y="0"/>
            <a:ext cx="9134857" cy="5143500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542A21E-2B09-4134-8B4A-CF769474AF2A}"/>
              </a:ext>
            </a:extLst>
          </p:cNvPr>
          <p:cNvSpPr txBox="1">
            <a:spLocks/>
          </p:cNvSpPr>
          <p:nvPr/>
        </p:nvSpPr>
        <p:spPr>
          <a:xfrm>
            <a:off x="381000" y="1062271"/>
            <a:ext cx="8458200" cy="906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latin typeface="Helvetica Neue Condensed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8FCA8D-D313-4DB2-AA38-CB88CB40D550}"/>
              </a:ext>
            </a:extLst>
          </p:cNvPr>
          <p:cNvSpPr txBox="1"/>
          <p:nvPr/>
        </p:nvSpPr>
        <p:spPr>
          <a:xfrm>
            <a:off x="176057" y="224822"/>
            <a:ext cx="5322927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SALES PITCH</a:t>
            </a:r>
            <a:endParaRPr lang="en-US" sz="1350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B4699BCC-73CB-4F1C-BADD-DA5737AA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470535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15</a:t>
            </a:fld>
            <a:endParaRPr kumimoji="0" lang="en-US" dirty="0">
              <a:solidFill>
                <a:schemeClr val="tx2"/>
              </a:solidFill>
            </a:endParaRPr>
          </a:p>
        </p:txBody>
      </p:sp>
      <p:pic>
        <p:nvPicPr>
          <p:cNvPr id="2" name="Online Media 1" title="3 Simple Steps for Success">
            <a:hlinkClick r:id="" action="ppaction://media"/>
            <a:extLst>
              <a:ext uri="{FF2B5EF4-FFF2-40B4-BE49-F238E27FC236}">
                <a16:creationId xmlns:a16="http://schemas.microsoft.com/office/drawing/2014/main" id="{501E5A4A-8041-4A1B-9CDE-41DF45D85A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47800" y="1123950"/>
            <a:ext cx="6096000" cy="3429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3D8653-C0A7-403A-8C49-D2B47A51004B}"/>
              </a:ext>
            </a:extLst>
          </p:cNvPr>
          <p:cNvSpPr/>
          <p:nvPr/>
        </p:nvSpPr>
        <p:spPr>
          <a:xfrm>
            <a:off x="2837520" y="4650295"/>
            <a:ext cx="3181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https://youtu.be/0XCq7XB6900</a:t>
            </a:r>
          </a:p>
        </p:txBody>
      </p:sp>
    </p:spTree>
    <p:extLst>
      <p:ext uri="{BB962C8B-B14F-4D97-AF65-F5344CB8AC3E}">
        <p14:creationId xmlns:p14="http://schemas.microsoft.com/office/powerpoint/2010/main" val="285240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C0F4265-3F8B-4A27-8324-350E25F573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" y="0"/>
            <a:ext cx="9134857" cy="5143500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542A21E-2B09-4134-8B4A-CF769474AF2A}"/>
              </a:ext>
            </a:extLst>
          </p:cNvPr>
          <p:cNvSpPr txBox="1">
            <a:spLocks/>
          </p:cNvSpPr>
          <p:nvPr/>
        </p:nvSpPr>
        <p:spPr>
          <a:xfrm>
            <a:off x="381000" y="1062271"/>
            <a:ext cx="8458200" cy="906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latin typeface="Helvetica Neue Condensed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8FCA8D-D313-4DB2-AA38-CB88CB40D550}"/>
              </a:ext>
            </a:extLst>
          </p:cNvPr>
          <p:cNvSpPr txBox="1"/>
          <p:nvPr/>
        </p:nvSpPr>
        <p:spPr>
          <a:xfrm>
            <a:off x="176057" y="224822"/>
            <a:ext cx="5322927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WAGON SALES</a:t>
            </a:r>
            <a:endParaRPr lang="en-US" sz="1350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C942B19-4013-46DF-B071-1CE790BEEB22}"/>
              </a:ext>
            </a:extLst>
          </p:cNvPr>
          <p:cNvSpPr txBox="1">
            <a:spLocks/>
          </p:cNvSpPr>
          <p:nvPr/>
        </p:nvSpPr>
        <p:spPr>
          <a:xfrm>
            <a:off x="838200" y="2186384"/>
            <a:ext cx="3657600" cy="297616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Sell door-to-door</a:t>
            </a:r>
          </a:p>
          <a:p>
            <a:pPr marL="54864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Visit 30 homes in your neighborhood</a:t>
            </a:r>
          </a:p>
          <a:p>
            <a:pPr marL="54864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With Online Direct, text order to customer to complete purchase on their phone to keep a social distance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Sell to friend &amp; family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Sell at work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0E184CA-E9AB-4F28-84A1-5C2BBB6A6D78}"/>
              </a:ext>
            </a:extLst>
          </p:cNvPr>
          <p:cNvSpPr txBox="1">
            <a:spLocks/>
          </p:cNvSpPr>
          <p:nvPr/>
        </p:nvSpPr>
        <p:spPr>
          <a:xfrm>
            <a:off x="537528" y="1352550"/>
            <a:ext cx="4567428" cy="906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EB282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Start early with Online Direct or take order!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B4699BCC-73CB-4F1C-BADD-DA5737AA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470535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16</a:t>
            </a:fld>
            <a:endParaRPr kumimoji="0"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Two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BBB008E3-6742-4C6B-B3DF-BDABEF011E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928" y="1178128"/>
            <a:ext cx="2967672" cy="37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51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EB472-26C4-4FCF-8066-EF0AEB979A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" y="0"/>
            <a:ext cx="9134857" cy="5143500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542A21E-2B09-4134-8B4A-CF769474AF2A}"/>
              </a:ext>
            </a:extLst>
          </p:cNvPr>
          <p:cNvSpPr txBox="1">
            <a:spLocks/>
          </p:cNvSpPr>
          <p:nvPr/>
        </p:nvSpPr>
        <p:spPr>
          <a:xfrm>
            <a:off x="381000" y="1062271"/>
            <a:ext cx="8458200" cy="906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latin typeface="Helvetica Neue Condensed" pitchFamily="50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5D1762C-02A8-4C27-ACBD-7DD90806755A}"/>
              </a:ext>
            </a:extLst>
          </p:cNvPr>
          <p:cNvSpPr txBox="1">
            <a:spLocks/>
          </p:cNvSpPr>
          <p:nvPr/>
        </p:nvSpPr>
        <p:spPr>
          <a:xfrm>
            <a:off x="537528" y="1200150"/>
            <a:ext cx="8458200" cy="906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We’ve got all the equipment you need!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2123971-1D8E-4733-B3AE-3D1C6C3ED6AB}"/>
              </a:ext>
            </a:extLst>
          </p:cNvPr>
          <p:cNvSpPr txBox="1">
            <a:spLocks/>
          </p:cNvSpPr>
          <p:nvPr/>
        </p:nvSpPr>
        <p:spPr>
          <a:xfrm>
            <a:off x="838200" y="1962150"/>
            <a:ext cx="7620000" cy="297616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Banner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Tablecloth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Cashbox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Popcorn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Laminated instructions,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    reminders, and info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Bring your own device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425CA-2169-4B69-8F15-4CAE30B8B290}"/>
              </a:ext>
            </a:extLst>
          </p:cNvPr>
          <p:cNvSpPr txBox="1"/>
          <p:nvPr/>
        </p:nvSpPr>
        <p:spPr>
          <a:xfrm>
            <a:off x="176057" y="224822"/>
            <a:ext cx="5322927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STOREFRONTS</a:t>
            </a:r>
            <a:endParaRPr lang="en-US" sz="1350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431D1E02-8766-4981-A2BD-3F1A48A9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470535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17</a:t>
            </a:fld>
            <a:endParaRPr kumimoji="0"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id="{63163633-70A4-4478-88C3-575E618C80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879" y="2032767"/>
            <a:ext cx="3039410" cy="22795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F2A58B-0593-4360-B8FE-EEBBAE82377F}"/>
              </a:ext>
            </a:extLst>
          </p:cNvPr>
          <p:cNvSpPr/>
          <p:nvPr/>
        </p:nvSpPr>
        <p:spPr>
          <a:xfrm>
            <a:off x="609600" y="4490534"/>
            <a:ext cx="6858000" cy="344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defTabSz="685800">
              <a:lnSpc>
                <a:spcPct val="107000"/>
              </a:lnSpc>
            </a:pPr>
            <a:r>
              <a:rPr lang="en-US" sz="1600" dirty="0">
                <a:solidFill>
                  <a:srgbClr val="EB282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Signup for storefront shifts in the Trail’s End App.</a:t>
            </a:r>
            <a:endParaRPr lang="en-US" sz="16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3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8E47C1-8DE4-475F-AB20-C86224B861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0"/>
            <a:ext cx="9138836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2D66D-4616-4602-9E85-7EFBFBB26325}"/>
              </a:ext>
            </a:extLst>
          </p:cNvPr>
          <p:cNvSpPr txBox="1"/>
          <p:nvPr/>
        </p:nvSpPr>
        <p:spPr>
          <a:xfrm>
            <a:off x="176057" y="224822"/>
            <a:ext cx="5776421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CREDIT / DEBIT</a:t>
            </a:r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0F2809-CED0-4488-9BD3-92FF96C5009D}"/>
              </a:ext>
            </a:extLst>
          </p:cNvPr>
          <p:cNvSpPr/>
          <p:nvPr/>
        </p:nvSpPr>
        <p:spPr>
          <a:xfrm>
            <a:off x="2335300" y="1352550"/>
            <a:ext cx="6581360" cy="322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EB282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CREDIT SALES ARE BEST FOR SCOUTS</a:t>
            </a:r>
          </a:p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TELL YOUR CUSTOMERS, “WE PREFER CREDIT/DEBIT”</a:t>
            </a:r>
          </a:p>
          <a:p>
            <a:pPr algn="ctr"/>
            <a:r>
              <a:rPr lang="en-US" sz="135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Trail’s End pays for all credit card fees!</a:t>
            </a:r>
          </a:p>
          <a:p>
            <a:pPr algn="ctr"/>
            <a:endParaRPr lang="en-US" sz="1600" b="1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Bigger Rewards </a:t>
            </a:r>
            <a:r>
              <a:rPr lang="en-US" sz="15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Earn 1.5pts per $1 sold in the Trail’s End App</a:t>
            </a:r>
          </a:p>
          <a:p>
            <a:endParaRPr lang="en-US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 </a:t>
            </a:r>
            <a:r>
              <a:rPr lang="en-US" sz="15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Scouts don’t have to handle cash</a:t>
            </a:r>
          </a:p>
          <a:p>
            <a:endParaRPr lang="en-US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Sales </a:t>
            </a:r>
            <a:r>
              <a:rPr lang="en-US" sz="15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Customers spent 27% more with credit vs. cash in 2019</a:t>
            </a:r>
          </a:p>
          <a:p>
            <a:endParaRPr lang="en-US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</a:t>
            </a:r>
            <a:r>
              <a:rPr lang="en-US" sz="15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Parents turn in cash sales with credit/debit payments to the unit</a:t>
            </a:r>
          </a:p>
          <a:p>
            <a:endParaRPr lang="en-US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r>
              <a:rPr lang="en-US" sz="15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Scouts can accept credit/debit with Square readers or 	       manual entry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9BB30D7-5767-40DC-ADD0-8E9AC112B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31" t="22048" r="29460" b="10450"/>
          <a:stretch/>
        </p:blipFill>
        <p:spPr bwMode="auto">
          <a:xfrm>
            <a:off x="1193590" y="3312522"/>
            <a:ext cx="903304" cy="12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9309364-B23E-4D57-9971-5D154CE4C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79" t="23204" r="27581" b="14993"/>
          <a:stretch/>
        </p:blipFill>
        <p:spPr bwMode="auto">
          <a:xfrm>
            <a:off x="227340" y="3312522"/>
            <a:ext cx="934676" cy="12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4C98940-9A9B-46CB-B901-BD0F7AF27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058" y="1278385"/>
            <a:ext cx="1920836" cy="191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3B05948D-5CBF-4358-BDA6-B05E5D04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468630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18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10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8E47C1-8DE4-475F-AB20-C86224B861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0"/>
            <a:ext cx="9138836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2D66D-4616-4602-9E85-7EFBFBB26325}"/>
              </a:ext>
            </a:extLst>
          </p:cNvPr>
          <p:cNvSpPr txBox="1"/>
          <p:nvPr/>
        </p:nvSpPr>
        <p:spPr>
          <a:xfrm>
            <a:off x="176057" y="224822"/>
            <a:ext cx="5776421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CREDIT / DEBIT</a:t>
            </a:r>
            <a:endParaRPr lang="en-US" sz="1350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3B05948D-5CBF-4358-BDA6-B05E5D04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468630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19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275D8B-C221-4064-B718-5FA571455B00}"/>
              </a:ext>
            </a:extLst>
          </p:cNvPr>
          <p:cNvSpPr/>
          <p:nvPr/>
        </p:nvSpPr>
        <p:spPr>
          <a:xfrm>
            <a:off x="-151497" y="1415352"/>
            <a:ext cx="6018897" cy="671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 defTabSz="685800"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Turn in cash collected from Wagon Sales with </a:t>
            </a:r>
            <a:r>
              <a:rPr lang="en-US" dirty="0">
                <a:solidFill>
                  <a:srgbClr val="EB2827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credit/debit payment 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your unit.</a:t>
            </a:r>
          </a:p>
        </p:txBody>
      </p:sp>
      <p:pic>
        <p:nvPicPr>
          <p:cNvPr id="3" name="Picture 2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829383B7-6A94-455B-93BA-7F91BDAE8A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024916"/>
            <a:ext cx="2743200" cy="412871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9089D64-7056-4E06-BD1F-ED4A2BF37825}"/>
              </a:ext>
            </a:extLst>
          </p:cNvPr>
          <p:cNvSpPr txBox="1">
            <a:spLocks/>
          </p:cNvSpPr>
          <p:nvPr/>
        </p:nvSpPr>
        <p:spPr>
          <a:xfrm>
            <a:off x="511567" y="3875409"/>
            <a:ext cx="5105400" cy="906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No need to carry around cash until you see your Popcorn Kernel. Pay your unit through the app at your convenience!</a:t>
            </a:r>
            <a:endParaRPr lang="en-US" sz="15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D597A8-1BDB-46DB-AA16-977BF3418068}"/>
              </a:ext>
            </a:extLst>
          </p:cNvPr>
          <p:cNvSpPr/>
          <p:nvPr/>
        </p:nvSpPr>
        <p:spPr>
          <a:xfrm>
            <a:off x="990600" y="2343150"/>
            <a:ext cx="4833722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Navigate to Wagon Sales in the App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PAY NOW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payment amount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don’t have to pay the full amount at once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Swipe your credit card or enter manually</a:t>
            </a:r>
          </a:p>
        </p:txBody>
      </p:sp>
    </p:spTree>
    <p:extLst>
      <p:ext uri="{BB962C8B-B14F-4D97-AF65-F5344CB8AC3E}">
        <p14:creationId xmlns:p14="http://schemas.microsoft.com/office/powerpoint/2010/main" val="362389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78ADD-2CA8-44E5-B3DD-D0621D35FB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" y="0"/>
            <a:ext cx="9134857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68630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2</a:t>
            </a:fld>
            <a:endParaRPr kumimoji="0" lang="en-US" dirty="0">
              <a:solidFill>
                <a:schemeClr val="tx2"/>
              </a:solidFill>
            </a:endParaRPr>
          </a:p>
        </p:txBody>
      </p:sp>
      <p:pic>
        <p:nvPicPr>
          <p:cNvPr id="11" name="Picture 2" descr="Image result for boy scouts of americ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62608"/>
            <a:ext cx="4876800" cy="214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5359400" y="1295400"/>
            <a:ext cx="3514969" cy="296100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73% Return to Scouting</a:t>
            </a:r>
          </a:p>
          <a:p>
            <a:pPr>
              <a:spcBef>
                <a:spcPts val="160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Fund our unit’s Scouting program</a:t>
            </a:r>
          </a:p>
          <a:p>
            <a:pPr>
              <a:spcBef>
                <a:spcPts val="160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Scout character development</a:t>
            </a:r>
          </a:p>
          <a:p>
            <a:pPr>
              <a:spcBef>
                <a:spcPts val="160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Awesome Scout Rewards</a:t>
            </a:r>
          </a:p>
          <a:p>
            <a:pPr>
              <a:spcBef>
                <a:spcPts val="160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Improve our camps and council resources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79290F9-6D85-4F9C-A11B-BDAE9CDB85F6}"/>
              </a:ext>
            </a:extLst>
          </p:cNvPr>
          <p:cNvSpPr txBox="1">
            <a:spLocks/>
          </p:cNvSpPr>
          <p:nvPr/>
        </p:nvSpPr>
        <p:spPr>
          <a:xfrm>
            <a:off x="269631" y="4171950"/>
            <a:ext cx="6966222" cy="906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1800" b="1" dirty="0">
                <a:solidFill>
                  <a:srgbClr val="EB282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$4 BILLION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Returned to SCOUTING SINCE 1980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5354AC-2996-4C8D-BCDE-4AFDB4798717}"/>
              </a:ext>
            </a:extLst>
          </p:cNvPr>
          <p:cNvSpPr txBox="1"/>
          <p:nvPr/>
        </p:nvSpPr>
        <p:spPr>
          <a:xfrm>
            <a:off x="176057" y="224822"/>
            <a:ext cx="4832361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WHY POPCORN?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45911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67F0F4F5-6DE4-463B-BE0C-9C655E0D68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" y="0"/>
            <a:ext cx="9134857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68630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20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46C6AE-DCA1-4365-840C-594618139489}"/>
              </a:ext>
            </a:extLst>
          </p:cNvPr>
          <p:cNvSpPr txBox="1"/>
          <p:nvPr/>
        </p:nvSpPr>
        <p:spPr>
          <a:xfrm>
            <a:off x="3255651" y="1181879"/>
            <a:ext cx="660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  <a:latin typeface="Calibri" panose="020F0502020204030204" pitchFamily="34" charset="0"/>
              </a:rPr>
              <a:t>$X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EE61A0-3A37-4DF8-9804-D3A0B2DB2178}"/>
              </a:ext>
            </a:extLst>
          </p:cNvPr>
          <p:cNvSpPr txBox="1"/>
          <p:nvPr/>
        </p:nvSpPr>
        <p:spPr>
          <a:xfrm>
            <a:off x="4743659" y="3517201"/>
            <a:ext cx="660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  <a:latin typeface="Calibri" panose="020F0502020204030204" pitchFamily="34" charset="0"/>
              </a:rPr>
              <a:t>$X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9756F7-927F-4020-89B7-F084E08F3C87}"/>
              </a:ext>
            </a:extLst>
          </p:cNvPr>
          <p:cNvSpPr txBox="1"/>
          <p:nvPr/>
        </p:nvSpPr>
        <p:spPr>
          <a:xfrm>
            <a:off x="176057" y="224822"/>
            <a:ext cx="5767543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PRODUCTS - TRADITIONAL</a:t>
            </a:r>
            <a:endParaRPr lang="en-US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9EF48-9B5A-4E67-B9CB-52A99571C3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4288"/>
            <a:ext cx="9144000" cy="32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96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8E47C1-8DE4-475F-AB20-C86224B861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46" y="0"/>
            <a:ext cx="9138836" cy="51435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9BC872-33FE-4180-8FE1-E9FD8461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782" y="1162530"/>
            <a:ext cx="1271129" cy="16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0CEF0A9-5DC1-4436-B61A-25CC4AF56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883" y="1164227"/>
            <a:ext cx="1158758" cy="154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CE7A5682-CAC8-4829-BC9D-7A9B253A8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025" y="2835211"/>
            <a:ext cx="1575201" cy="209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53F45F3B-FA6C-4A94-8840-FB59A91D3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302" y="2779154"/>
            <a:ext cx="1376907" cy="183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DF28704D-C7F5-446D-8F32-1B7773B8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9110" y="1150102"/>
            <a:ext cx="1098961" cy="14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9B90CEEE-5703-418C-B2C3-9BED227E4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59" y="2531012"/>
            <a:ext cx="1715105" cy="227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FB7881D2-36FA-46B3-85C0-1338DD9A1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1997" y="2628078"/>
            <a:ext cx="1546497" cy="20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977E5A75-1CCF-4E19-87FC-519A6E29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0793" y="3089497"/>
            <a:ext cx="1144640" cy="152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826A6510-5123-4B6F-AB11-72E3E9EC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765" y="766209"/>
            <a:ext cx="1482232" cy="19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40B33832-D1CB-4B2A-AE88-1BD5C4EEE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1126" y="1190945"/>
            <a:ext cx="1069327" cy="14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C072C41D-4057-4032-9DE5-3C7CF8B7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086" y="1164227"/>
            <a:ext cx="1069327" cy="14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2EABA09-46E2-448C-A09C-51CE26B4AF21}"/>
              </a:ext>
            </a:extLst>
          </p:cNvPr>
          <p:cNvSpPr/>
          <p:nvPr/>
        </p:nvSpPr>
        <p:spPr>
          <a:xfrm>
            <a:off x="481351" y="2448224"/>
            <a:ext cx="1486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$35 Chocolatey Caramel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Crunch Tin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1F52DA-35C8-48BB-B3FF-19E9D93FDECD}"/>
              </a:ext>
            </a:extLst>
          </p:cNvPr>
          <p:cNvSpPr/>
          <p:nvPr/>
        </p:nvSpPr>
        <p:spPr>
          <a:xfrm>
            <a:off x="2435904" y="2489232"/>
            <a:ext cx="1486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$30 Chocolatey Caramel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Crunch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F54B68-8038-4C9B-87F8-BE37A7F0C361}"/>
              </a:ext>
            </a:extLst>
          </p:cNvPr>
          <p:cNvSpPr/>
          <p:nvPr/>
        </p:nvSpPr>
        <p:spPr>
          <a:xfrm>
            <a:off x="4191922" y="2489231"/>
            <a:ext cx="1204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$30 Dark Chocolate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Salted Caramels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A04FE8-4036-4F54-85D4-9F4C1CD2EE28}"/>
              </a:ext>
            </a:extLst>
          </p:cNvPr>
          <p:cNvSpPr/>
          <p:nvPr/>
        </p:nvSpPr>
        <p:spPr>
          <a:xfrm>
            <a:off x="5727152" y="2482337"/>
            <a:ext cx="1204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$25 Salted Caramel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Popcorn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929FDB-463A-489D-B0CA-4427523DC51A}"/>
              </a:ext>
            </a:extLst>
          </p:cNvPr>
          <p:cNvSpPr/>
          <p:nvPr/>
        </p:nvSpPr>
        <p:spPr>
          <a:xfrm>
            <a:off x="7142446" y="2489231"/>
            <a:ext cx="1415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$25 Unbelievable Butter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12pk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315ED2-54A4-4B29-99A5-A62F5B3EC364}"/>
              </a:ext>
            </a:extLst>
          </p:cNvPr>
          <p:cNvSpPr/>
          <p:nvPr/>
        </p:nvSpPr>
        <p:spPr>
          <a:xfrm>
            <a:off x="636504" y="4497398"/>
            <a:ext cx="1178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$20 White Cheddar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Popcorn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C23443-C6CC-4B0C-BBFD-B283FD740398}"/>
              </a:ext>
            </a:extLst>
          </p:cNvPr>
          <p:cNvSpPr/>
          <p:nvPr/>
        </p:nvSpPr>
        <p:spPr>
          <a:xfrm>
            <a:off x="2615746" y="4497398"/>
            <a:ext cx="960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$20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Blazin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’ Hot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Popcorn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694A6F-223E-4519-8E03-5F059D5E5668}"/>
              </a:ext>
            </a:extLst>
          </p:cNvPr>
          <p:cNvSpPr/>
          <p:nvPr/>
        </p:nvSpPr>
        <p:spPr>
          <a:xfrm>
            <a:off x="4070166" y="4492421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$15 Unbelievable Butter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Popcorn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8D4A96-6432-45C2-B3DC-A9B453943C36}"/>
              </a:ext>
            </a:extLst>
          </p:cNvPr>
          <p:cNvSpPr/>
          <p:nvPr/>
        </p:nvSpPr>
        <p:spPr>
          <a:xfrm>
            <a:off x="5853175" y="4500569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$15 Popping Corn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Jar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33F56F0-C43E-491F-A408-ACC4E7CF7F10}"/>
              </a:ext>
            </a:extLst>
          </p:cNvPr>
          <p:cNvSpPr/>
          <p:nvPr/>
        </p:nvSpPr>
        <p:spPr>
          <a:xfrm>
            <a:off x="7421966" y="4519223"/>
            <a:ext cx="11272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$10 Caramel Corn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F4AF93-6437-477D-82BE-1E85BC7F1CAC}"/>
              </a:ext>
            </a:extLst>
          </p:cNvPr>
          <p:cNvSpPr txBox="1"/>
          <p:nvPr/>
        </p:nvSpPr>
        <p:spPr>
          <a:xfrm>
            <a:off x="360766" y="4882085"/>
            <a:ext cx="828982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Customers pay shipping: $7.99 plus $.99 per additional item (bundles of 2 are $8.98; bundles of 3 are $9.97). Products &amp; pricing subject to availability and change.</a:t>
            </a:r>
          </a:p>
          <a:p>
            <a:endParaRPr lang="en-US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7985E9-3F0E-4C94-9729-0CC72EAC9609}"/>
              </a:ext>
            </a:extLst>
          </p:cNvPr>
          <p:cNvSpPr txBox="1"/>
          <p:nvPr/>
        </p:nvSpPr>
        <p:spPr>
          <a:xfrm>
            <a:off x="176057" y="224822"/>
            <a:ext cx="6300943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PRODUCTS - ONLINE DIRECT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258062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8E47C1-8DE4-475F-AB20-C86224B861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0"/>
            <a:ext cx="9138836" cy="51435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E6DE320-FFC3-4740-8897-C633024D5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621" y="1201825"/>
            <a:ext cx="1970456" cy="26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7CD7DFA-6199-440B-995E-F4BB0EFAA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44" y="1261752"/>
            <a:ext cx="1390939" cy="18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9272DC0-15C5-41DA-A70D-92D0B7444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15" y="1344205"/>
            <a:ext cx="2110422" cy="280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805840CD-981F-48D3-844E-4BEE961CB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6104" y="1391791"/>
            <a:ext cx="2110422" cy="280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7E265E-49C6-4FB9-95C0-4FEDC513A38E}"/>
              </a:ext>
            </a:extLst>
          </p:cNvPr>
          <p:cNvSpPr/>
          <p:nvPr/>
        </p:nvSpPr>
        <p:spPr>
          <a:xfrm>
            <a:off x="540446" y="3544825"/>
            <a:ext cx="21885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$70 Chocolate Lover’s Tin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(2) Dark Chocolate Salted Caramels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(1) Chocolatey Caramel Crunch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8593F0-3EA0-4D83-BABE-7169D99D4C56}"/>
              </a:ext>
            </a:extLst>
          </p:cNvPr>
          <p:cNvSpPr/>
          <p:nvPr/>
        </p:nvSpPr>
        <p:spPr>
          <a:xfrm>
            <a:off x="3525247" y="3544825"/>
            <a:ext cx="24962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$65 Chocolate Lover’s Bundle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(2) Dark Chocolate Salted Caramels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(1) Chocolatey Caramel Crunch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28BA5B-7878-4A5E-9D33-D2BC2405834F}"/>
              </a:ext>
            </a:extLst>
          </p:cNvPr>
          <p:cNvSpPr/>
          <p:nvPr/>
        </p:nvSpPr>
        <p:spPr>
          <a:xfrm>
            <a:off x="6483727" y="3554677"/>
            <a:ext cx="23135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$35 Cheese Lover’s Bundle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(1) White Cheddar Popcorn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825" dirty="0" err="1">
                <a:latin typeface="Arial" panose="020B0604020202020204" pitchFamily="34" charset="0"/>
                <a:cs typeface="Arial" panose="020B0604020202020204" pitchFamily="34" charset="0"/>
              </a:rPr>
              <a:t>Blazin</a:t>
            </a:r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’ Hot Popcorn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D9898A-780F-481E-BA51-1E5B1909816C}"/>
              </a:ext>
            </a:extLst>
          </p:cNvPr>
          <p:cNvSpPr txBox="1"/>
          <p:nvPr/>
        </p:nvSpPr>
        <p:spPr>
          <a:xfrm>
            <a:off x="360766" y="4882085"/>
            <a:ext cx="828982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Customers pay shipping: $7.99 plus $.99 per additional item (bundles of 2 are $8.98; bundles of 3 are $9.97). Products &amp; pricing subject to availability and change.</a:t>
            </a:r>
          </a:p>
          <a:p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BC5781-7960-4002-A777-0F26DE97CE52}"/>
              </a:ext>
            </a:extLst>
          </p:cNvPr>
          <p:cNvSpPr txBox="1"/>
          <p:nvPr/>
        </p:nvSpPr>
        <p:spPr>
          <a:xfrm>
            <a:off x="176057" y="224822"/>
            <a:ext cx="6300943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PRODUCTS - ONLINE DIRECT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83602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8E47C1-8DE4-475F-AB20-C86224B861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0"/>
            <a:ext cx="9138836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063C76-4646-4879-9C12-BEBAF1566F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12" y="1827488"/>
            <a:ext cx="4421981" cy="1614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FB1FE7-BD4B-42A7-B98A-5602737D0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968" y="1527451"/>
            <a:ext cx="4429125" cy="2214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2189B3-F91F-4C91-A2F2-384E0ECBF440}"/>
              </a:ext>
            </a:extLst>
          </p:cNvPr>
          <p:cNvSpPr txBox="1"/>
          <p:nvPr/>
        </p:nvSpPr>
        <p:spPr>
          <a:xfrm>
            <a:off x="176057" y="224822"/>
            <a:ext cx="6300943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DONATIONS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87941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8313DE-5E6F-4452-AC1A-82D763C349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78"/>
            <a:ext cx="9134857" cy="5143500"/>
          </a:xfrm>
          <a:prstGeom prst="rect">
            <a:avLst/>
          </a:prstGeom>
        </p:spPr>
      </p:pic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978CEC77-92D3-4CA2-98DB-72A6FB9319B3}"/>
              </a:ext>
            </a:extLst>
          </p:cNvPr>
          <p:cNvSpPr txBox="1">
            <a:spLocks/>
          </p:cNvSpPr>
          <p:nvPr/>
        </p:nvSpPr>
        <p:spPr>
          <a:xfrm>
            <a:off x="1143000" y="1509166"/>
            <a:ext cx="3814573" cy="2697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Online Direct &amp; Wagon Start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Storefront Signups Live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First Storefront Sale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Last Day to Return Wagon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Last Storefront Sale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Payment Due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Popcorn Party		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586B2-9FE0-4EA0-9EB2-6E2D471F571F}"/>
              </a:ext>
            </a:extLst>
          </p:cNvPr>
          <p:cNvSpPr txBox="1"/>
          <p:nvPr/>
        </p:nvSpPr>
        <p:spPr>
          <a:xfrm>
            <a:off x="176057" y="224822"/>
            <a:ext cx="4832361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KEY DATES for Unit</a:t>
            </a:r>
            <a:endParaRPr lang="en-US" sz="1350" dirty="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0C833E51-9F3F-4234-B0AA-460CAAC42037}"/>
              </a:ext>
            </a:extLst>
          </p:cNvPr>
          <p:cNvSpPr txBox="1">
            <a:spLocks/>
          </p:cNvSpPr>
          <p:nvPr/>
        </p:nvSpPr>
        <p:spPr>
          <a:xfrm>
            <a:off x="8610600" y="4705350"/>
            <a:ext cx="533400" cy="285750"/>
          </a:xfrm>
          <a:prstGeom prst="rect">
            <a:avLst/>
          </a:prstGeom>
        </p:spPr>
        <p:txBody>
          <a:bodyPr vert="horz" anchor="ctr" anchorCtr="0">
            <a:normAutofit lnSpcReduction="10000"/>
          </a:bodyPr>
          <a:lstStyle>
            <a:lvl1pPr marL="0" algn="ctr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A3F7CB7D-F184-43C7-B6FD-03D728E1BBFF}" type="slidenum">
              <a:rPr lang="en-US" smtClean="0">
                <a:solidFill>
                  <a:srgbClr val="464646"/>
                </a:solidFill>
                <a:latin typeface="Tw Cen MT"/>
              </a:rPr>
              <a:pPr/>
              <a:t>24</a:t>
            </a:fld>
            <a:endParaRPr lang="en-US" dirty="0">
              <a:solidFill>
                <a:srgbClr val="464646"/>
              </a:solidFill>
              <a:latin typeface="Tw Cen MT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C8BDE2DF-03BA-4CDB-991C-6996575D30F9}"/>
              </a:ext>
            </a:extLst>
          </p:cNvPr>
          <p:cNvSpPr txBox="1">
            <a:spLocks/>
          </p:cNvSpPr>
          <p:nvPr/>
        </p:nvSpPr>
        <p:spPr>
          <a:xfrm>
            <a:off x="5486400" y="1509166"/>
            <a:ext cx="1981200" cy="2697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July 1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July 23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August 25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October 12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October 14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TBD		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27793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8E47C1-8DE4-475F-AB20-C86224B861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0"/>
            <a:ext cx="9138836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F44D72-59E2-4E3E-9406-AD03DFE3E3B8}"/>
              </a:ext>
            </a:extLst>
          </p:cNvPr>
          <p:cNvSpPr txBox="1"/>
          <p:nvPr/>
        </p:nvSpPr>
        <p:spPr>
          <a:xfrm>
            <a:off x="176057" y="224822"/>
            <a:ext cx="5322927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SUPPORT</a:t>
            </a:r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7C645-1E3C-464F-B9FA-68FA2E51AF70}"/>
              </a:ext>
            </a:extLst>
          </p:cNvPr>
          <p:cNvSpPr txBox="1"/>
          <p:nvPr/>
        </p:nvSpPr>
        <p:spPr>
          <a:xfrm>
            <a:off x="4917119" y="1296400"/>
            <a:ext cx="2971800" cy="269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4074"/>
                </a:solidFill>
                <a:latin typeface="Arial Black" charset="0"/>
                <a:ea typeface="Arial Black" charset="0"/>
                <a:cs typeface="Arial Black" charset="0"/>
              </a:rPr>
              <a:t>UNIT CONTACT INFO</a:t>
            </a:r>
          </a:p>
          <a:p>
            <a:endParaRPr lang="en-US" sz="1500" dirty="0">
              <a:solidFill>
                <a:srgbClr val="0067B9"/>
              </a:solidFill>
              <a:latin typeface="Arial Black" charset="0"/>
              <a:ea typeface="Helvetica Neue" charset="0"/>
              <a:cs typeface="Arial Black" charset="0"/>
            </a:endParaRPr>
          </a:p>
          <a:p>
            <a:r>
              <a:rPr lang="en-US" sz="1300" dirty="0">
                <a:solidFill>
                  <a:srgbClr val="EB282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Enter Name</a:t>
            </a:r>
            <a:r>
              <a:rPr lang="en-US" sz="16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: Unit Kernel</a:t>
            </a:r>
          </a:p>
          <a:p>
            <a:r>
              <a:rPr lang="en-US" sz="1600" dirty="0">
                <a:solidFill>
                  <a:prstClr val="black"/>
                </a:solidFill>
                <a:ea typeface="Helvetica Neue" charset="0"/>
                <a:cs typeface="Helvetica Neue" charset="0"/>
                <a:hlinkClick r:id="rId3"/>
              </a:rPr>
              <a:t>@gmail.com</a:t>
            </a:r>
            <a:r>
              <a:rPr lang="en-US" sz="16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 </a:t>
            </a:r>
          </a:p>
          <a:p>
            <a:r>
              <a:rPr lang="en-US" sz="16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(000) 000-0000</a:t>
            </a:r>
          </a:p>
          <a:p>
            <a:endParaRPr lang="en-US" sz="1600" dirty="0">
              <a:solidFill>
                <a:prstClr val="black"/>
              </a:solidFill>
              <a:ea typeface="Helvetica Neue" charset="0"/>
              <a:cs typeface="Helvetica Neue" charset="0"/>
            </a:endParaRPr>
          </a:p>
          <a:p>
            <a:r>
              <a:rPr lang="en-US" sz="1300" dirty="0">
                <a:solidFill>
                  <a:srgbClr val="EB282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Enter Name</a:t>
            </a:r>
            <a:r>
              <a:rPr lang="en-US" sz="16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: Unit Co-Kernel</a:t>
            </a:r>
          </a:p>
          <a:p>
            <a:r>
              <a:rPr lang="en-US" sz="1600" dirty="0">
                <a:solidFill>
                  <a:prstClr val="black"/>
                </a:solidFill>
                <a:ea typeface="Helvetica Neue" charset="0"/>
                <a:cs typeface="Helvetica Neue" charset="0"/>
                <a:hlinkClick r:id="rId4"/>
              </a:rPr>
              <a:t>@gmail.com</a:t>
            </a:r>
            <a:r>
              <a:rPr lang="en-US" sz="16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 </a:t>
            </a:r>
          </a:p>
          <a:p>
            <a:r>
              <a:rPr lang="en-US" sz="16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(000) 000-0000</a:t>
            </a:r>
            <a:r>
              <a:rPr lang="en-US" sz="16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	</a:t>
            </a:r>
          </a:p>
          <a:p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1125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5DEDEC-DB2C-4154-8410-09DC9F4D7728}"/>
              </a:ext>
            </a:extLst>
          </p:cNvPr>
          <p:cNvSpPr/>
          <p:nvPr/>
        </p:nvSpPr>
        <p:spPr>
          <a:xfrm>
            <a:off x="0" y="1038688"/>
            <a:ext cx="4161408" cy="4104812"/>
          </a:xfrm>
          <a:prstGeom prst="rect">
            <a:avLst/>
          </a:prstGeom>
          <a:solidFill>
            <a:srgbClr val="174074"/>
          </a:solidFill>
          <a:ln>
            <a:solidFill>
              <a:srgbClr val="174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61EE7-7B23-45F7-8AD1-C70CFE6F90C6}"/>
              </a:ext>
            </a:extLst>
          </p:cNvPr>
          <p:cNvSpPr txBox="1"/>
          <p:nvPr/>
        </p:nvSpPr>
        <p:spPr>
          <a:xfrm>
            <a:off x="412812" y="1296401"/>
            <a:ext cx="374859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CONTACT</a:t>
            </a:r>
            <a:b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TRAIL’S END SUPPORT</a:t>
            </a:r>
          </a:p>
          <a:p>
            <a:pPr algn="ctr"/>
            <a:endParaRPr lang="en-US" sz="15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JOIN OUR FACEBOOK GROUP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SCOUTFB to 62771 to join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JOIN OUR WEBINARS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WEBINAR to 62771 to register</a:t>
            </a:r>
          </a:p>
          <a:p>
            <a:endParaRPr 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VISIT OUR WEBSITE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www.trails-end.com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EMAIL US: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support@trails-end.com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NEED HELP? VISIT OUR FAQs: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www.support.trails-end.com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0941A7B-5883-45DF-8F2E-A10E322A3DB0}"/>
              </a:ext>
            </a:extLst>
          </p:cNvPr>
          <p:cNvSpPr txBox="1">
            <a:spLocks/>
          </p:cNvSpPr>
          <p:nvPr/>
        </p:nvSpPr>
        <p:spPr>
          <a:xfrm>
            <a:off x="8610600" y="4705350"/>
            <a:ext cx="533400" cy="285750"/>
          </a:xfrm>
          <a:prstGeom prst="rect">
            <a:avLst/>
          </a:prstGeom>
        </p:spPr>
        <p:txBody>
          <a:bodyPr vert="horz" anchor="ctr" anchorCtr="0">
            <a:normAutofit lnSpcReduction="10000"/>
          </a:bodyPr>
          <a:lstStyle>
            <a:lvl1pPr marL="0" algn="ctr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A3F7CB7D-F184-43C7-B6FD-03D728E1BBFF}" type="slidenum">
              <a:rPr lang="en-US" smtClean="0">
                <a:solidFill>
                  <a:srgbClr val="464646"/>
                </a:solidFill>
                <a:latin typeface="Tw Cen MT"/>
              </a:rPr>
              <a:pPr/>
              <a:t>25</a:t>
            </a:fld>
            <a:endParaRPr lang="en-US" dirty="0">
              <a:solidFill>
                <a:srgbClr val="46464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15422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736008C-9A56-48E3-9A6C-F42E1F38FC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" y="0"/>
            <a:ext cx="9134857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799" y="2146396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EB282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Have a Great Fundraiser!</a:t>
            </a:r>
            <a:endParaRPr lang="en-US" sz="23900" dirty="0">
              <a:solidFill>
                <a:srgbClr val="EF40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26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1DE13-1BC5-49ED-A1E3-994741FEF3DF}"/>
              </a:ext>
            </a:extLst>
          </p:cNvPr>
          <p:cNvSpPr/>
          <p:nvPr/>
        </p:nvSpPr>
        <p:spPr>
          <a:xfrm>
            <a:off x="0" y="4613728"/>
            <a:ext cx="9144000" cy="5488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BB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01CAA-AC12-49C7-8B3D-BA843B805D02}"/>
              </a:ext>
            </a:extLst>
          </p:cNvPr>
          <p:cNvSpPr txBox="1"/>
          <p:nvPr/>
        </p:nvSpPr>
        <p:spPr>
          <a:xfrm>
            <a:off x="87730" y="4722741"/>
            <a:ext cx="4341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AMERICA’S POPCORN SALE - FUNDING ADVENTURES!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A8D2AC-92E4-4FC3-895D-69BDEC589A6E}"/>
              </a:ext>
            </a:extLst>
          </p:cNvPr>
          <p:cNvSpPr/>
          <p:nvPr/>
        </p:nvSpPr>
        <p:spPr>
          <a:xfrm>
            <a:off x="5105400" y="4722742"/>
            <a:ext cx="4430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OVER $4 BILLION BACK TO SCOUTING SINCE 1980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8A9A7C-B701-429F-B410-E420BBACA58A}"/>
              </a:ext>
            </a:extLst>
          </p:cNvPr>
          <p:cNvSpPr txBox="1"/>
          <p:nvPr/>
        </p:nvSpPr>
        <p:spPr>
          <a:xfrm>
            <a:off x="176057" y="224822"/>
            <a:ext cx="5322927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THANK YOU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08653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67F0F4F5-6DE4-463B-BE0C-9C655E0D68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" y="0"/>
            <a:ext cx="9134857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68630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27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46C6AE-DCA1-4365-840C-594618139489}"/>
              </a:ext>
            </a:extLst>
          </p:cNvPr>
          <p:cNvSpPr txBox="1"/>
          <p:nvPr/>
        </p:nvSpPr>
        <p:spPr>
          <a:xfrm>
            <a:off x="3255651" y="1181879"/>
            <a:ext cx="660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  <a:latin typeface="Calibri" panose="020F0502020204030204" pitchFamily="34" charset="0"/>
              </a:rPr>
              <a:t>$X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EE61A0-3A37-4DF8-9804-D3A0B2DB2178}"/>
              </a:ext>
            </a:extLst>
          </p:cNvPr>
          <p:cNvSpPr txBox="1"/>
          <p:nvPr/>
        </p:nvSpPr>
        <p:spPr>
          <a:xfrm>
            <a:off x="4743659" y="3517201"/>
            <a:ext cx="660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  <a:latin typeface="Calibri" panose="020F0502020204030204" pitchFamily="34" charset="0"/>
              </a:rPr>
              <a:t>$X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D89572-B0BC-4440-A0F7-C7A4D63F53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30253"/>
            <a:ext cx="9134857" cy="3238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DA995A-AE5E-4C45-9D4C-0653378A3759}"/>
              </a:ext>
            </a:extLst>
          </p:cNvPr>
          <p:cNvSpPr txBox="1"/>
          <p:nvPr/>
        </p:nvSpPr>
        <p:spPr>
          <a:xfrm>
            <a:off x="176057" y="224822"/>
            <a:ext cx="6940868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Appendix: Traditional Products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42978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78D849-9698-4649-9922-659A2E6437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" y="0"/>
            <a:ext cx="9134857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7DB151-4F27-4F2C-80B8-F0CDDE759A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" y="1068976"/>
            <a:ext cx="9134857" cy="4074524"/>
          </a:xfrm>
          <a:prstGeom prst="rect">
            <a:avLst/>
          </a:prstGeom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37A9D94F-0145-4F29-88E9-4C2FFF54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468630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3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E2B30-775C-464A-A592-B493368DFC0B}"/>
              </a:ext>
            </a:extLst>
          </p:cNvPr>
          <p:cNvSpPr txBox="1"/>
          <p:nvPr/>
        </p:nvSpPr>
        <p:spPr>
          <a:xfrm>
            <a:off x="176057" y="224822"/>
            <a:ext cx="4832361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WHY POPCORN?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4237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8E597-C8F9-4EE7-8C17-C3F4658362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" y="0"/>
            <a:ext cx="9134857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68630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4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978CEC77-92D3-4CA2-98DB-72A6FB9319B3}"/>
              </a:ext>
            </a:extLst>
          </p:cNvPr>
          <p:cNvSpPr txBox="1">
            <a:spLocks/>
          </p:cNvSpPr>
          <p:nvPr/>
        </p:nvSpPr>
        <p:spPr>
          <a:xfrm>
            <a:off x="1219200" y="2343150"/>
            <a:ext cx="7315200" cy="184438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Yearly Membership Dues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Boys Life Magazine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Advancements &amp; Awards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Camping Trips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Hikes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Blue &amp; Gold Banquet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Christmas Party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Pinewood Derby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&amp; More!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542A21E-2B09-4134-8B4A-CF769474AF2A}"/>
              </a:ext>
            </a:extLst>
          </p:cNvPr>
          <p:cNvSpPr txBox="1">
            <a:spLocks/>
          </p:cNvSpPr>
          <p:nvPr/>
        </p:nvSpPr>
        <p:spPr>
          <a:xfrm>
            <a:off x="342899" y="1269689"/>
            <a:ext cx="8458200" cy="906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 all your Scouting related expenses and activities that you want your Scouts to enjoy this year through Popcorn.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1E963-F10A-4ABC-89FC-7A41B947A473}"/>
              </a:ext>
            </a:extLst>
          </p:cNvPr>
          <p:cNvSpPr txBox="1"/>
          <p:nvPr/>
        </p:nvSpPr>
        <p:spPr>
          <a:xfrm>
            <a:off x="176057" y="224822"/>
            <a:ext cx="5234143" cy="5306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"/>
                <a:cs typeface="Arial"/>
              </a:rPr>
              <a:t>POPCORN = PROGRAM</a:t>
            </a:r>
            <a:endParaRPr lang="en-US" sz="135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3455C27-DB85-4960-BF8E-FD74C1C480B5}"/>
              </a:ext>
            </a:extLst>
          </p:cNvPr>
          <p:cNvSpPr txBox="1">
            <a:spLocks/>
          </p:cNvSpPr>
          <p:nvPr/>
        </p:nvSpPr>
        <p:spPr>
          <a:xfrm>
            <a:off x="342899" y="4104009"/>
            <a:ext cx="8458200" cy="906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Unit Goal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$25,000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Scout Goals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$1,000 (each)</a:t>
            </a:r>
          </a:p>
        </p:txBody>
      </p:sp>
    </p:spTree>
    <p:extLst>
      <p:ext uri="{BB962C8B-B14F-4D97-AF65-F5344CB8AC3E}">
        <p14:creationId xmlns:p14="http://schemas.microsoft.com/office/powerpoint/2010/main" val="320726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D0F97E0-8E7B-427F-B74B-9F7560D325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" y="0"/>
            <a:ext cx="9134857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68630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5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978CEC77-92D3-4CA2-98DB-72A6FB9319B3}"/>
              </a:ext>
            </a:extLst>
          </p:cNvPr>
          <p:cNvSpPr txBox="1">
            <a:spLocks/>
          </p:cNvSpPr>
          <p:nvPr/>
        </p:nvSpPr>
        <p:spPr>
          <a:xfrm>
            <a:off x="1142999" y="2038350"/>
            <a:ext cx="9448801" cy="23622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Online Direct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Friends &amp; Family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Wagon Sales / Door-to-Door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Parent’s Workplace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Storefronts / Booths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Locations where you can setup a table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542A21E-2B09-4134-8B4A-CF769474AF2A}"/>
              </a:ext>
            </a:extLst>
          </p:cNvPr>
          <p:cNvSpPr txBox="1">
            <a:spLocks/>
          </p:cNvSpPr>
          <p:nvPr/>
        </p:nvSpPr>
        <p:spPr>
          <a:xfrm>
            <a:off x="537972" y="1293019"/>
            <a:ext cx="5558028" cy="906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Trail’s End App supports all the ways our unit sells: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0D3A9E5-8407-4E12-875C-DB03D919AB10}"/>
              </a:ext>
            </a:extLst>
          </p:cNvPr>
          <p:cNvSpPr txBox="1">
            <a:spLocks/>
          </p:cNvSpPr>
          <p:nvPr/>
        </p:nvSpPr>
        <p:spPr>
          <a:xfrm>
            <a:off x="533400" y="3951609"/>
            <a:ext cx="8458200" cy="906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68580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900" dirty="0">
                <a:solidFill>
                  <a:srgbClr val="EB282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Credit card fees are paid by Trail’s End</a:t>
            </a:r>
            <a:endParaRPr lang="en-US" sz="1900" dirty="0">
              <a:solidFill>
                <a:prstClr val="black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800" dirty="0">
              <a:latin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Text APP to 62771 to download the App</a:t>
            </a:r>
            <a:endParaRPr lang="en-US" sz="1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DB1337-DE7B-4BDF-AB9C-325CCDC34F6B}"/>
              </a:ext>
            </a:extLst>
          </p:cNvPr>
          <p:cNvSpPr txBox="1"/>
          <p:nvPr/>
        </p:nvSpPr>
        <p:spPr>
          <a:xfrm>
            <a:off x="228600" y="187772"/>
            <a:ext cx="7592141" cy="707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TRAIL’S END APP</a:t>
            </a:r>
            <a:endParaRPr lang="en-US" sz="32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E20C7-737F-4F3B-8658-28306F47A5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743" y="984336"/>
            <a:ext cx="2801257" cy="422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4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D0F97E0-8E7B-427F-B74B-9F7560D325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" y="0"/>
            <a:ext cx="9134857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68630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6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DB1337-DE7B-4BDF-AB9C-325CCDC34F6B}"/>
              </a:ext>
            </a:extLst>
          </p:cNvPr>
          <p:cNvSpPr txBox="1"/>
          <p:nvPr/>
        </p:nvSpPr>
        <p:spPr>
          <a:xfrm>
            <a:off x="228600" y="187772"/>
            <a:ext cx="7592141" cy="707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TRAIL’S END APP</a:t>
            </a:r>
            <a:endParaRPr lang="en-US" sz="32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436687-4B4F-454F-8CA9-5C0C972D74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7" y="1160930"/>
            <a:ext cx="4391055" cy="34838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199955-BB56-437A-B090-28F22C773ED1}"/>
              </a:ext>
            </a:extLst>
          </p:cNvPr>
          <p:cNvSpPr/>
          <p:nvPr/>
        </p:nvSpPr>
        <p:spPr>
          <a:xfrm>
            <a:off x="1252798" y="4650120"/>
            <a:ext cx="6638402" cy="358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en-US" sz="1700" dirty="0">
                <a:solidFill>
                  <a:srgbClr val="EB2827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APPGUIDE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 62771 to download the App Quick Start Guide</a:t>
            </a:r>
            <a:endParaRPr lang="en-US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563DB-CE72-474C-A1F9-9BBE7C9C61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1160930"/>
            <a:ext cx="4267200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D0F97E0-8E7B-427F-B74B-9F7560D325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" y="0"/>
            <a:ext cx="9134857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68630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7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DB1337-DE7B-4BDF-AB9C-325CCDC34F6B}"/>
              </a:ext>
            </a:extLst>
          </p:cNvPr>
          <p:cNvSpPr txBox="1"/>
          <p:nvPr/>
        </p:nvSpPr>
        <p:spPr>
          <a:xfrm>
            <a:off x="228600" y="187772"/>
            <a:ext cx="7592141" cy="707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TRAIL’S END APP</a:t>
            </a:r>
            <a:endParaRPr lang="en-US" sz="32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D835D9-483C-4CFE-BEAD-B63A93989A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00150"/>
            <a:ext cx="4502008" cy="3486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CA1A61-428D-4373-B758-FD397412B2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612" y="1200150"/>
            <a:ext cx="4411188" cy="34861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E0AE54-7830-40E4-B429-A610FAF5DD7D}"/>
              </a:ext>
            </a:extLst>
          </p:cNvPr>
          <p:cNvSpPr/>
          <p:nvPr/>
        </p:nvSpPr>
        <p:spPr>
          <a:xfrm>
            <a:off x="1252798" y="4650120"/>
            <a:ext cx="6638402" cy="358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en-US" sz="1700" dirty="0">
                <a:solidFill>
                  <a:srgbClr val="EB2827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APPGUIDE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 62771 to download the App Quick Start Guide</a:t>
            </a:r>
            <a:endParaRPr lang="en-US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2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EBB69-D2C3-4F99-BD7A-8373E97A8A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" y="0"/>
            <a:ext cx="9134857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68630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8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E362E-4586-42F3-8836-39CC3CA5C4FE}"/>
              </a:ext>
            </a:extLst>
          </p:cNvPr>
          <p:cNvSpPr txBox="1"/>
          <p:nvPr/>
        </p:nvSpPr>
        <p:spPr>
          <a:xfrm>
            <a:off x="228600" y="187772"/>
            <a:ext cx="7592141" cy="707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LET’S STOP &amp; REGISTER</a:t>
            </a:r>
            <a:endParaRPr lang="en-US" sz="32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512458-5101-46D9-9645-6C5A0D216E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8775"/>
            <a:ext cx="9144000" cy="343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2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D0F97E0-8E7B-427F-B74B-9F7560D325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" y="0"/>
            <a:ext cx="9134857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686300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9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542A21E-2B09-4134-8B4A-CF769474AF2A}"/>
              </a:ext>
            </a:extLst>
          </p:cNvPr>
          <p:cNvSpPr txBox="1">
            <a:spLocks/>
          </p:cNvSpPr>
          <p:nvPr/>
        </p:nvSpPr>
        <p:spPr>
          <a:xfrm>
            <a:off x="381000" y="1276350"/>
            <a:ext cx="5481829" cy="1668141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Square Readers for Scouts – redeemed in the Trail’s End App beginning July 1: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Scouts who sold $1,000 - $3,499 in 2019 will receive a Square reader (headphone or lightning)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Scouts who sold $3,500+ in 2019 will receive a contactless Bluetooth reader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DB1337-DE7B-4BDF-AB9C-325CCDC34F6B}"/>
              </a:ext>
            </a:extLst>
          </p:cNvPr>
          <p:cNvSpPr txBox="1"/>
          <p:nvPr/>
        </p:nvSpPr>
        <p:spPr>
          <a:xfrm>
            <a:off x="228600" y="187772"/>
            <a:ext cx="7592141" cy="707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READER CLAIMING</a:t>
            </a:r>
            <a:endParaRPr lang="en-US" sz="32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DB2C31-BA78-4977-BEC5-D0A3C2757E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1" y="1075825"/>
            <a:ext cx="2662020" cy="40065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0A5441-3EFC-4DEB-A409-C36A00E93F75}"/>
              </a:ext>
            </a:extLst>
          </p:cNvPr>
          <p:cNvSpPr/>
          <p:nvPr/>
        </p:nvSpPr>
        <p:spPr>
          <a:xfrm>
            <a:off x="1033678" y="2952750"/>
            <a:ext cx="4833722" cy="1149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When the Scout first signs in starting July 1, they will receive a pop-up to…</a:t>
            </a: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 reader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their shipping information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B3F26-CE91-414F-9969-3A8A8F7CBAFA}"/>
              </a:ext>
            </a:extLst>
          </p:cNvPr>
          <p:cNvSpPr/>
          <p:nvPr/>
        </p:nvSpPr>
        <p:spPr>
          <a:xfrm>
            <a:off x="381000" y="4208569"/>
            <a:ext cx="5257800" cy="607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defTabSz="685800">
              <a:lnSpc>
                <a:spcPct val="107000"/>
              </a:lnSpc>
            </a:pPr>
            <a:r>
              <a:rPr lang="en-US" sz="1600" dirty="0">
                <a:solidFill>
                  <a:srgbClr val="EB2827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reader will ship from Trail’s End to the address you enter.</a:t>
            </a:r>
            <a:endParaRPr lang="en-US" sz="1600" dirty="0">
              <a:solidFill>
                <a:prstClr val="black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73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16x9">
  <a:themeElements>
    <a:clrScheme name="USA - RWB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070C0"/>
      </a:accent1>
      <a:accent2>
        <a:srgbClr val="FF0000"/>
      </a:accent2>
      <a:accent3>
        <a:srgbClr val="FF0000"/>
      </a:accent3>
      <a:accent4>
        <a:srgbClr val="0070C0"/>
      </a:accent4>
      <a:accent5>
        <a:srgbClr val="0070C0"/>
      </a:accent5>
      <a:accent6>
        <a:srgbClr val="FF0000"/>
      </a:accent6>
      <a:hlink>
        <a:srgbClr val="0070C0"/>
      </a:hlink>
      <a:folHlink>
        <a:srgbClr val="7F7F7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ABD4633-187F-460F-BFD2-BFD51C53CE68}" vid="{546874FB-049E-4B31-8BEB-CCDBE8C5FDEC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1512FECB1C5459EF497791C42C24F" ma:contentTypeVersion="12" ma:contentTypeDescription="Create a new document." ma:contentTypeScope="" ma:versionID="d9d6c31722481891133c072fb2cba14b">
  <xsd:schema xmlns:xsd="http://www.w3.org/2001/XMLSchema" xmlns:xs="http://www.w3.org/2001/XMLSchema" xmlns:p="http://schemas.microsoft.com/office/2006/metadata/properties" xmlns:ns2="ca557b0d-f137-4f13-8b12-34542c39bb91" xmlns:ns3="b1b30592-dc94-4c1a-8d26-3d76216d52ac" targetNamespace="http://schemas.microsoft.com/office/2006/metadata/properties" ma:root="true" ma:fieldsID="e2762aee492a7ce11d9c0a353213b9c5" ns2:_="" ns3:_="">
    <xsd:import namespace="ca557b0d-f137-4f13-8b12-34542c39bb91"/>
    <xsd:import namespace="b1b30592-dc94-4c1a-8d26-3d76216d52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57b0d-f137-4f13-8b12-34542c39bb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30592-dc94-4c1a-8d26-3d76216d5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EDEDD6-7720-4F1E-BC64-B1AF69CFAC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495CA7-DFDB-4FDA-8334-5D9CFFE15E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557b0d-f137-4f13-8b12-34542c39bb91"/>
    <ds:schemaRef ds:uri="b1b30592-dc94-4c1a-8d26-3d76216d52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4A3F5A-C98C-46D1-8C17-CDC1604BF02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a557b0d-f137-4f13-8b12-34542c39bb91"/>
    <ds:schemaRef ds:uri="http://purl.org/dc/elements/1.1/"/>
    <ds:schemaRef ds:uri="http://schemas.microsoft.com/office/2006/metadata/properties"/>
    <ds:schemaRef ds:uri="b1b30592-dc94-4c1a-8d26-3d76216d52a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</Template>
  <TotalTime>0</TotalTime>
  <Words>1141</Words>
  <Application>Microsoft Office PowerPoint</Application>
  <PresentationFormat>On-screen Show (16:9)</PresentationFormat>
  <Paragraphs>242</Paragraphs>
  <Slides>27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Helvetica</vt:lpstr>
      <vt:lpstr>Helvetica Neue</vt:lpstr>
      <vt:lpstr>Helvetica Neue Condensed</vt:lpstr>
      <vt:lpstr>Tw Cen MT</vt:lpstr>
      <vt:lpstr>Wingdings</vt:lpstr>
      <vt:lpstr>Wingdings 2</vt:lpstr>
      <vt:lpstr>WidescreenPresentation16x9</vt:lpstr>
      <vt:lpstr>Custom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2016-10-09T18:59:39Z</dcterms:created>
  <dcterms:modified xsi:type="dcterms:W3CDTF">2020-08-03T17:34:06Z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  <property fmtid="{D5CDD505-2E9C-101B-9397-08002B2CF9AE}" pid="3" name="ContentTypeId">
    <vt:lpwstr>0x010100AEC1512FECB1C5459EF497791C42C24F</vt:lpwstr>
  </property>
</Properties>
</file>